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omments/modernComment_DBE_85D717C.xml" ContentType="application/vnd.ms-powerpoint.comments+xml"/>
  <Override PartName="/ppt/notesSlides/notesSlide5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3" r:id="rId5"/>
    <p:sldMasterId id="2147483665" r:id="rId6"/>
    <p:sldMasterId id="2147483696" r:id="rId7"/>
    <p:sldMasterId id="2147483670" r:id="rId8"/>
  </p:sldMasterIdLst>
  <p:notesMasterIdLst>
    <p:notesMasterId r:id="rId63"/>
  </p:notesMasterIdLst>
  <p:handoutMasterIdLst>
    <p:handoutMasterId r:id="rId64"/>
  </p:handoutMasterIdLst>
  <p:sldIdLst>
    <p:sldId id="256" r:id="rId9"/>
    <p:sldId id="257" r:id="rId10"/>
    <p:sldId id="287" r:id="rId11"/>
    <p:sldId id="288" r:id="rId12"/>
    <p:sldId id="3519" r:id="rId13"/>
    <p:sldId id="367" r:id="rId14"/>
    <p:sldId id="404" r:id="rId15"/>
    <p:sldId id="3550" r:id="rId16"/>
    <p:sldId id="3586" r:id="rId17"/>
    <p:sldId id="3582" r:id="rId18"/>
    <p:sldId id="405" r:id="rId19"/>
    <p:sldId id="3587" r:id="rId20"/>
    <p:sldId id="3571" r:id="rId21"/>
    <p:sldId id="3551" r:id="rId22"/>
    <p:sldId id="3588" r:id="rId23"/>
    <p:sldId id="3596" r:id="rId24"/>
    <p:sldId id="3597" r:id="rId25"/>
    <p:sldId id="3598" r:id="rId26"/>
    <p:sldId id="3603" r:id="rId27"/>
    <p:sldId id="3604" r:id="rId28"/>
    <p:sldId id="3600" r:id="rId29"/>
    <p:sldId id="403" r:id="rId30"/>
    <p:sldId id="3552" r:id="rId31"/>
    <p:sldId id="302" r:id="rId32"/>
    <p:sldId id="294" r:id="rId33"/>
    <p:sldId id="3605" r:id="rId34"/>
    <p:sldId id="3572" r:id="rId35"/>
    <p:sldId id="3573" r:id="rId36"/>
    <p:sldId id="3554" r:id="rId37"/>
    <p:sldId id="3611" r:id="rId38"/>
    <p:sldId id="300" r:id="rId39"/>
    <p:sldId id="3574" r:id="rId40"/>
    <p:sldId id="3555" r:id="rId41"/>
    <p:sldId id="3559" r:id="rId42"/>
    <p:sldId id="3607" r:id="rId43"/>
    <p:sldId id="3609" r:id="rId44"/>
    <p:sldId id="3608" r:id="rId45"/>
    <p:sldId id="3556" r:id="rId46"/>
    <p:sldId id="3577" r:id="rId47"/>
    <p:sldId id="3610" r:id="rId48"/>
    <p:sldId id="3557" r:id="rId49"/>
    <p:sldId id="3612" r:id="rId50"/>
    <p:sldId id="3578" r:id="rId51"/>
    <p:sldId id="3615" r:id="rId52"/>
    <p:sldId id="3560" r:id="rId53"/>
    <p:sldId id="3561" r:id="rId54"/>
    <p:sldId id="3613" r:id="rId55"/>
    <p:sldId id="3614" r:id="rId56"/>
    <p:sldId id="3562" r:id="rId57"/>
    <p:sldId id="3563" r:id="rId58"/>
    <p:sldId id="3583" r:id="rId59"/>
    <p:sldId id="3564" r:id="rId60"/>
    <p:sldId id="3518" r:id="rId61"/>
    <p:sldId id="275" r:id="rId6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guide id="3" pos="3940" userDrawn="1">
          <p15:clr>
            <a:srgbClr val="A4A3A4"/>
          </p15:clr>
        </p15:guide>
        <p15:guide id="4" pos="4040" userDrawn="1">
          <p15:clr>
            <a:srgbClr val="A4A3A4"/>
          </p15:clr>
        </p15:guide>
        <p15:guide id="5" pos="4140" userDrawn="1">
          <p15:clr>
            <a:srgbClr val="A4A3A4"/>
          </p15:clr>
        </p15:guide>
        <p15:guide id="6" pos="424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880DF92-1353-763B-07A7-4BAFC412D689}" name="Marjory Denisard" initials="MD" userId="S::Marjory.Denisard@ethoscrs.com.au::d3a608c5-a431-4105-a55a-53a3396c2c60"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37B67"/>
    <a:srgbClr val="008000"/>
    <a:srgbClr val="1F497D"/>
    <a:srgbClr val="D7E2EC"/>
    <a:srgbClr val="006600"/>
    <a:srgbClr val="009900"/>
    <a:srgbClr val="6C9D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B78CEB-9A6E-4AAF-9CC8-C39441F71764}" v="5" dt="2026-08-11T04:27:43.0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4594" autoAdjust="0"/>
  </p:normalViewPr>
  <p:slideViewPr>
    <p:cSldViewPr snapToGrid="0">
      <p:cViewPr varScale="1">
        <p:scale>
          <a:sx n="71" d="100"/>
          <a:sy n="71" d="100"/>
        </p:scale>
        <p:origin x="2076" y="72"/>
      </p:cViewPr>
      <p:guideLst>
        <p:guide pos="3840"/>
        <p:guide orient="horz" pos="2160"/>
        <p:guide pos="3940"/>
        <p:guide pos="4040"/>
        <p:guide pos="4140"/>
        <p:guide pos="424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viewProps" Target="viewProps.xml"/><Relationship Id="rId5" Type="http://schemas.openxmlformats.org/officeDocument/2006/relationships/slideMaster" Target="slideMasters/slideMaster2.xml"/><Relationship Id="rId61" Type="http://schemas.openxmlformats.org/officeDocument/2006/relationships/slide" Target="slides/slide53.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handoutMaster" Target="handoutMasters/handoutMaster1.xml"/><Relationship Id="rId69" Type="http://schemas.microsoft.com/office/2015/10/relationships/revisionInfo" Target="revisionInfo.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theme" Target="theme/theme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s>
</file>

<file path=ppt/comments/modernComment_DBE_85D717C.xml><?xml version="1.0" encoding="utf-8"?>
<p188:cmLst xmlns:a="http://schemas.openxmlformats.org/drawingml/2006/main" xmlns:r="http://schemas.openxmlformats.org/officeDocument/2006/relationships" xmlns:p188="http://schemas.microsoft.com/office/powerpoint/2018/8/main">
  <p188:cm id="{B79D376E-1ABC-4C51-9080-4D0703A4E1A2}" authorId="{8880DF92-1353-763B-07A7-4BAFC412D689}" status="resolved" created="2026-01-19T01:22:27.040" complete="100000">
    <pc:sldMkLst xmlns:pc="http://schemas.microsoft.com/office/powerpoint/2013/main/command">
      <pc:docMk/>
      <pc:sldMk cId="140341628" sldId="3518"/>
    </pc:sldMkLst>
    <p188:txBody>
      <a:bodyPr/>
      <a:lstStyle/>
      <a:p>
        <a:r>
          <a:rPr lang="en-AU"/>
          <a:t>Next steps removed - present in the workbook</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EC48F3D-82E2-4180-AA21-9E0B065227C8}" type="datetimeFigureOut">
              <a:rPr lang="en-AU" smtClean="0"/>
              <a:t>11/08/2026</a:t>
            </a:fld>
            <a:endParaRPr lang="en-AU"/>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4E75ED78-0F17-49D2-BF30-D4B1D8CFD08E}" type="slidenum">
              <a:rPr lang="en-AU" smtClean="0"/>
              <a:t>‹#›</a:t>
            </a:fld>
            <a:endParaRPr lang="en-AU"/>
          </a:p>
        </p:txBody>
      </p:sp>
    </p:spTree>
    <p:extLst>
      <p:ext uri="{BB962C8B-B14F-4D97-AF65-F5344CB8AC3E}">
        <p14:creationId xmlns:p14="http://schemas.microsoft.com/office/powerpoint/2010/main" val="15134463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13D3455-8DB6-46FF-9D1E-3CF45B8F707E}" type="datetimeFigureOut">
              <a:rPr lang="en-AU" smtClean="0"/>
              <a:t>11/08/2026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B62E7EB5-5A56-4A35-8F85-AC97F509ADC7}" type="slidenum">
              <a:rPr lang="en-AU" smtClean="0"/>
              <a:t>‹#›</a:t>
            </a:fld>
            <a:endParaRPr lang="en-AU"/>
          </a:p>
        </p:txBody>
      </p:sp>
    </p:spTree>
    <p:extLst>
      <p:ext uri="{BB962C8B-B14F-4D97-AF65-F5344CB8AC3E}">
        <p14:creationId xmlns:p14="http://schemas.microsoft.com/office/powerpoint/2010/main" val="369957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B62E7EB5-5A56-4A35-8F85-AC97F509ADC7}" type="slidenum">
              <a:rPr lang="en-AU" smtClean="0"/>
              <a:t>1</a:t>
            </a:fld>
            <a:endParaRPr lang="en-AU"/>
          </a:p>
        </p:txBody>
      </p:sp>
    </p:spTree>
    <p:extLst>
      <p:ext uri="{BB962C8B-B14F-4D97-AF65-F5344CB8AC3E}">
        <p14:creationId xmlns:p14="http://schemas.microsoft.com/office/powerpoint/2010/main" val="112859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2026 statement</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I acknowledge the Traditional Owners of all the lands on which we are meeting [</a:t>
            </a:r>
            <a:r>
              <a:rPr lang="en-GB" sz="1200" b="0" i="1" u="none" strike="noStrike" kern="1200" baseline="0" dirty="0">
                <a:solidFill>
                  <a:schemeClr val="tx1"/>
                </a:solidFill>
                <a:latin typeface="+mn-lt"/>
                <a:ea typeface="+mn-ea"/>
                <a:cs typeface="+mn-cs"/>
              </a:rPr>
              <a:t>insert the recognised custodians </a:t>
            </a:r>
            <a:r>
              <a:rPr lang="en-GB" sz="1200" b="0" i="0" u="none" strike="noStrike" kern="1200" baseline="0" dirty="0">
                <a:solidFill>
                  <a:schemeClr val="tx1"/>
                </a:solidFill>
                <a:latin typeface="+mn-lt"/>
                <a:ea typeface="+mn-ea"/>
                <a:cs typeface="+mn-cs"/>
              </a:rPr>
              <a:t>– </a:t>
            </a:r>
            <a:r>
              <a:rPr lang="en-GB" sz="1200" b="0" i="1" u="none" strike="noStrike" kern="1200" baseline="0" dirty="0">
                <a:solidFill>
                  <a:schemeClr val="tx1"/>
                </a:solidFill>
                <a:latin typeface="+mn-lt"/>
                <a:ea typeface="+mn-ea"/>
                <a:cs typeface="+mn-cs"/>
              </a:rPr>
              <a:t>in Canberra where I am joining you from, it is the Ngunnawal and </a:t>
            </a:r>
            <a:r>
              <a:rPr lang="en-GB" sz="1200" b="0" i="1" u="none" strike="noStrike" kern="1200" baseline="0" dirty="0" err="1">
                <a:solidFill>
                  <a:schemeClr val="tx1"/>
                </a:solidFill>
                <a:latin typeface="+mn-lt"/>
                <a:ea typeface="+mn-ea"/>
                <a:cs typeface="+mn-cs"/>
              </a:rPr>
              <a:t>Ngambri</a:t>
            </a:r>
            <a:r>
              <a:rPr lang="en-GB" sz="1200" b="0" i="1" u="none" strike="noStrike" kern="1200" baseline="0" dirty="0">
                <a:solidFill>
                  <a:schemeClr val="tx1"/>
                </a:solidFill>
                <a:latin typeface="+mn-lt"/>
                <a:ea typeface="+mn-ea"/>
                <a:cs typeface="+mn-cs"/>
              </a:rPr>
              <a:t> people</a:t>
            </a:r>
            <a:r>
              <a:rPr lang="en-GB" sz="1200" b="0" i="0" u="none" strike="noStrike" kern="1200" baseline="0" dirty="0">
                <a:solidFill>
                  <a:schemeClr val="tx1"/>
                </a:solidFill>
                <a:latin typeface="+mn-lt"/>
                <a:ea typeface="+mn-ea"/>
                <a:cs typeface="+mn-cs"/>
              </a:rPr>
              <a:t>]. I would also like to pay my respects to Elders, past and present. I also acknowledge any Aboriginal and Torres Strait Islander people joining us today.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This is a photo of the Brindabellas south-west of Canberra, the traditional lands of the Ngunnawal and </a:t>
            </a:r>
            <a:r>
              <a:rPr lang="en-GB" sz="1200" b="0" i="0" u="none" strike="noStrike" kern="1200" baseline="0" dirty="0" err="1">
                <a:solidFill>
                  <a:schemeClr val="tx1"/>
                </a:solidFill>
                <a:latin typeface="+mn-lt"/>
                <a:ea typeface="+mn-ea"/>
                <a:cs typeface="+mn-cs"/>
              </a:rPr>
              <a:t>Ngambri</a:t>
            </a:r>
            <a:r>
              <a:rPr lang="en-GB" sz="1200" b="0" i="0" u="none" strike="noStrike" kern="1200" baseline="0" dirty="0">
                <a:solidFill>
                  <a:schemeClr val="tx1"/>
                </a:solidFill>
                <a:latin typeface="+mn-lt"/>
                <a:ea typeface="+mn-ea"/>
                <a:cs typeface="+mn-cs"/>
              </a:rPr>
              <a:t> people. </a:t>
            </a:r>
            <a:endParaRPr lang="en-AU" dirty="0"/>
          </a:p>
        </p:txBody>
      </p:sp>
      <p:sp>
        <p:nvSpPr>
          <p:cNvPr id="4" name="Slide Number Placeholder 3"/>
          <p:cNvSpPr>
            <a:spLocks noGrp="1"/>
          </p:cNvSpPr>
          <p:nvPr>
            <p:ph type="sldNum" sz="quarter" idx="10"/>
          </p:nvPr>
        </p:nvSpPr>
        <p:spPr/>
        <p:txBody>
          <a:bodyPr/>
          <a:lstStyle/>
          <a:p>
            <a:fld id="{B62E7EB5-5A56-4A35-8F85-AC97F509ADC7}" type="slidenum">
              <a:rPr lang="en-AU" smtClean="0">
                <a:solidFill>
                  <a:prstClr val="black"/>
                </a:solidFill>
              </a:rPr>
              <a:pPr/>
              <a:t>3</a:t>
            </a:fld>
            <a:endParaRPr lang="en-AU">
              <a:solidFill>
                <a:prstClr val="black"/>
              </a:solidFill>
            </a:endParaRPr>
          </a:p>
        </p:txBody>
      </p:sp>
    </p:spTree>
    <p:extLst>
      <p:ext uri="{BB962C8B-B14F-4D97-AF65-F5344CB8AC3E}">
        <p14:creationId xmlns:p14="http://schemas.microsoft.com/office/powerpoint/2010/main" val="1452716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Important - remind participants:</a:t>
            </a:r>
          </a:p>
          <a:p>
            <a:pPr marL="171450" indent="-171450">
              <a:buFont typeface="Arial" panose="020B0604020202020204" pitchFamily="34" charset="0"/>
              <a:buChar char="•"/>
            </a:pPr>
            <a:r>
              <a:rPr lang="en-US" dirty="0"/>
              <a:t>Ethos CRS do not share PowerPoints (unless request for an accessibility accommodation)</a:t>
            </a:r>
          </a:p>
          <a:p>
            <a:pPr marL="171450" indent="-171450">
              <a:buFont typeface="Arial" panose="020B0604020202020204" pitchFamily="34" charset="0"/>
              <a:buChar char="•"/>
            </a:pPr>
            <a:r>
              <a:rPr lang="en-US" dirty="0"/>
              <a:t>Our workbooks are designed to be completed during the workshop so they can be used as a resource following training.</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GB" sz="1200" b="0" i="0" kern="1200" dirty="0">
                <a:solidFill>
                  <a:schemeClr val="tx1"/>
                </a:solidFill>
                <a:effectLst/>
                <a:latin typeface="+mn-lt"/>
                <a:ea typeface="+mn-ea"/>
                <a:cs typeface="+mn-cs"/>
              </a:rPr>
              <a:t>We will cover a lot in this workshop. Because things fade quickly, we recommend you write down those things that have stood out for you. </a:t>
            </a:r>
          </a:p>
          <a:p>
            <a:pPr marL="0" indent="0">
              <a:buFont typeface="Arial" panose="020B0604020202020204" pitchFamily="34" charset="0"/>
              <a:buNone/>
            </a:pPr>
            <a:r>
              <a:rPr lang="en-GB" sz="1200" b="0" i="0" kern="1200" dirty="0">
                <a:solidFill>
                  <a:schemeClr val="tx1"/>
                </a:solidFill>
                <a:effectLst/>
                <a:latin typeface="+mn-lt"/>
                <a:ea typeface="+mn-ea"/>
                <a:cs typeface="+mn-cs"/>
              </a:rPr>
              <a:t>You may wish to use the section provided at the end of your workbook to do record these notes as we progress through the workshop. </a:t>
            </a:r>
          </a:p>
          <a:p>
            <a:pPr marL="0" indent="0">
              <a:buFont typeface="Arial" panose="020B0604020202020204" pitchFamily="34" charset="0"/>
              <a:buNone/>
            </a:pPr>
            <a:endParaRPr lang="en-GB" sz="1200" b="0" i="0" kern="1200" dirty="0">
              <a:solidFill>
                <a:schemeClr val="tx1"/>
              </a:solidFill>
              <a:effectLst/>
              <a:latin typeface="+mn-lt"/>
              <a:ea typeface="+mn-ea"/>
              <a:cs typeface="+mn-cs"/>
            </a:endParaRPr>
          </a:p>
          <a:p>
            <a:pPr marL="0" indent="0">
              <a:buFont typeface="Arial" panose="020B0604020202020204" pitchFamily="34" charset="0"/>
              <a:buNone/>
            </a:pPr>
            <a:r>
              <a:rPr lang="en-GB" sz="1200" b="0" i="0" kern="1200" dirty="0">
                <a:solidFill>
                  <a:schemeClr val="tx1"/>
                </a:solidFill>
                <a:effectLst/>
                <a:latin typeface="+mn-lt"/>
                <a:ea typeface="+mn-ea"/>
                <a:cs typeface="+mn-cs"/>
              </a:rPr>
              <a:t>At the end of this workshop think about:</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committing to a plan of action - when/where will you be able to apply those things? Identify those and commit to action</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following through - it's the </a:t>
            </a:r>
            <a:r>
              <a:rPr lang="en-GB" sz="1200" b="1" i="0" kern="1200" dirty="0">
                <a:solidFill>
                  <a:schemeClr val="tx1"/>
                </a:solidFill>
                <a:effectLst/>
                <a:latin typeface="+mn-lt"/>
                <a:ea typeface="+mn-ea"/>
                <a:cs typeface="+mn-cs"/>
              </a:rPr>
              <a:t>doing</a:t>
            </a:r>
            <a:r>
              <a:rPr lang="en-GB" sz="1200" b="0" i="0" kern="1200" dirty="0">
                <a:solidFill>
                  <a:schemeClr val="tx1"/>
                </a:solidFill>
                <a:effectLst/>
                <a:latin typeface="+mn-lt"/>
                <a:ea typeface="+mn-ea"/>
                <a:cs typeface="+mn-cs"/>
              </a:rPr>
              <a:t> that makes learning stick, so be sure to do the thing you committed to.</a:t>
            </a:r>
            <a:br>
              <a:rPr lang="en-GB" dirty="0"/>
            </a:br>
            <a:endParaRPr lang="en-GB" dirty="0"/>
          </a:p>
          <a:p>
            <a:pPr marL="0" indent="0">
              <a:buFont typeface="Arial" panose="020B0604020202020204" pitchFamily="34" charset="0"/>
              <a:buNone/>
            </a:pPr>
            <a:r>
              <a:rPr lang="en-GB" sz="1200" b="0" i="0" kern="1200" dirty="0">
                <a:solidFill>
                  <a:schemeClr val="tx1"/>
                </a:solidFill>
                <a:effectLst/>
                <a:latin typeface="+mn-lt"/>
                <a:ea typeface="+mn-ea"/>
                <a:cs typeface="+mn-cs"/>
              </a:rPr>
              <a:t>In writing that out it feels a bit lo-fi but I do find it a useful way to round out. Let me know if you've got any questions</a:t>
            </a: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endParaRPr lang="en-US" dirty="0"/>
          </a:p>
        </p:txBody>
      </p:sp>
      <p:sp>
        <p:nvSpPr>
          <p:cNvPr id="4" name="Slide Number Placeholder 3"/>
          <p:cNvSpPr>
            <a:spLocks noGrp="1"/>
          </p:cNvSpPr>
          <p:nvPr>
            <p:ph type="sldNum" sz="quarter" idx="10"/>
          </p:nvPr>
        </p:nvSpPr>
        <p:spPr/>
        <p:txBody>
          <a:bodyPr/>
          <a:lstStyle/>
          <a:p>
            <a:fld id="{B62E7EB5-5A56-4A35-8F85-AC97F509ADC7}" type="slidenum">
              <a:rPr lang="en-AU" smtClean="0">
                <a:solidFill>
                  <a:prstClr val="black"/>
                </a:solidFill>
              </a:rPr>
              <a:pPr/>
              <a:t>4</a:t>
            </a:fld>
            <a:endParaRPr lang="en-AU">
              <a:solidFill>
                <a:prstClr val="black"/>
              </a:solidFill>
            </a:endParaRPr>
          </a:p>
        </p:txBody>
      </p:sp>
    </p:spTree>
    <p:extLst>
      <p:ext uri="{BB962C8B-B14F-4D97-AF65-F5344CB8AC3E}">
        <p14:creationId xmlns:p14="http://schemas.microsoft.com/office/powerpoint/2010/main" val="100026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Your feedback is really important!</a:t>
            </a:r>
          </a:p>
          <a:p>
            <a:endParaRPr lang="en-US"/>
          </a:p>
          <a:p>
            <a:r>
              <a:rPr lang="en-US"/>
              <a:t>FACILITATORS – IF WE DISTRIBUTE THE LINKS, THEY CAN BE FOUND IN THE CALENDAR EVENT. PLEASE COPY AND PASTE THIS LINK INTO THE CHAT NOW. </a:t>
            </a:r>
          </a:p>
          <a:p>
            <a:r>
              <a:rPr lang="en-US"/>
              <a:t>Otherwise the calendar event should indicate if the evals are self administrated through the client contact.</a:t>
            </a:r>
            <a:endParaRPr lang="en-AU"/>
          </a:p>
        </p:txBody>
      </p:sp>
      <p:sp>
        <p:nvSpPr>
          <p:cNvPr id="4" name="Slide Number Placeholder 3"/>
          <p:cNvSpPr>
            <a:spLocks noGrp="1"/>
          </p:cNvSpPr>
          <p:nvPr>
            <p:ph type="sldNum" sz="quarter" idx="5"/>
          </p:nvPr>
        </p:nvSpPr>
        <p:spPr/>
        <p:txBody>
          <a:bodyPr/>
          <a:lstStyle/>
          <a:p>
            <a:fld id="{B62E7EB5-5A56-4A35-8F85-AC97F509ADC7}" type="slidenum">
              <a:rPr lang="en-AU" smtClean="0"/>
              <a:t>5</a:t>
            </a:fld>
            <a:endParaRPr lang="en-AU"/>
          </a:p>
        </p:txBody>
      </p:sp>
    </p:spTree>
    <p:extLst>
      <p:ext uri="{BB962C8B-B14F-4D97-AF65-F5344CB8AC3E}">
        <p14:creationId xmlns:p14="http://schemas.microsoft.com/office/powerpoint/2010/main" val="3661479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6</a:t>
            </a:fld>
            <a:endParaRPr lang="en-AU"/>
          </a:p>
        </p:txBody>
      </p:sp>
    </p:spTree>
    <p:extLst>
      <p:ext uri="{BB962C8B-B14F-4D97-AF65-F5344CB8AC3E}">
        <p14:creationId xmlns:p14="http://schemas.microsoft.com/office/powerpoint/2010/main" val="942700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4050DA-FE4E-D13E-79B1-E89C281922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0A24C6-AF3E-CAA6-7669-89BB81BCEB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B8126D-3A8A-9E39-F606-733F6849E44A}"/>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209CB114-B9BF-84A4-82F5-D22F8CD6C57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01025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kern="1200" dirty="0">
                <a:solidFill>
                  <a:schemeClr val="tx1"/>
                </a:solidFill>
                <a:effectLst/>
                <a:latin typeface="+mn-lt"/>
                <a:ea typeface="+mn-ea"/>
                <a:cs typeface="+mn-cs"/>
              </a:rPr>
              <a:t>Persuasion can be defined as </a:t>
            </a:r>
            <a:r>
              <a:rPr lang="en-AU" sz="1200" i="1" kern="1200" dirty="0">
                <a:solidFill>
                  <a:schemeClr val="tx1"/>
                </a:solidFill>
                <a:effectLst/>
                <a:latin typeface="+mn-lt"/>
                <a:ea typeface="+mn-ea"/>
                <a:cs typeface="+mn-cs"/>
              </a:rPr>
              <a:t>‘inducing (someone) to do [or believe] something through reasoning or argument’. </a:t>
            </a:r>
            <a:br>
              <a:rPr lang="en-AU" sz="1200" i="1" kern="1200" dirty="0">
                <a:solidFill>
                  <a:schemeClr val="tx1"/>
                </a:solidFill>
                <a:effectLst/>
                <a:latin typeface="+mn-lt"/>
                <a:ea typeface="+mn-ea"/>
                <a:cs typeface="+mn-cs"/>
              </a:rPr>
            </a:br>
            <a:endParaRPr lang="en-AU"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kern="1200" dirty="0">
                <a:solidFill>
                  <a:schemeClr val="tx1"/>
                </a:solidFill>
                <a:effectLst/>
                <a:latin typeface="+mn-lt"/>
                <a:ea typeface="+mn-ea"/>
                <a:cs typeface="+mn-cs"/>
              </a:rPr>
              <a:t>Persuasion is transactional, short-term and risks becoming adversarial. Influence is inclusive, based on common goals and values, and underpins productive working relationships.</a:t>
            </a:r>
          </a:p>
          <a:p>
            <a:endParaRPr lang="en-AU" dirty="0"/>
          </a:p>
          <a:p>
            <a:r>
              <a:rPr lang="en-AU" dirty="0"/>
              <a:t>Next slide reframes influence as an outcome dependent on a tool kit which includes persuasion among other things.</a:t>
            </a:r>
          </a:p>
        </p:txBody>
      </p:sp>
      <p:sp>
        <p:nvSpPr>
          <p:cNvPr id="4" name="Slide Number Placeholder 3"/>
          <p:cNvSpPr>
            <a:spLocks noGrp="1"/>
          </p:cNvSpPr>
          <p:nvPr>
            <p:ph type="sldNum" sz="quarter" idx="5"/>
          </p:nvPr>
        </p:nvSpPr>
        <p:spPr/>
        <p:txBody>
          <a:bodyPr/>
          <a:lstStyle/>
          <a:p>
            <a:fld id="{B62E7EB5-5A56-4A35-8F85-AC97F509ADC7}" type="slidenum">
              <a:rPr lang="en-AU" smtClean="0"/>
              <a:t>8</a:t>
            </a:fld>
            <a:endParaRPr lang="en-AU"/>
          </a:p>
        </p:txBody>
      </p:sp>
    </p:spTree>
    <p:extLst>
      <p:ext uri="{BB962C8B-B14F-4D97-AF65-F5344CB8AC3E}">
        <p14:creationId xmlns:p14="http://schemas.microsoft.com/office/powerpoint/2010/main" val="3873285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02EAA1-63FD-F211-40A9-C2BA17F89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F744D2-B579-3406-EFD2-AD502FDC85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75F0E4-08A1-6F17-A807-A6CB3E6ED8C8}"/>
              </a:ext>
            </a:extLst>
          </p:cNvPr>
          <p:cNvSpPr>
            <a:spLocks noGrp="1"/>
          </p:cNvSpPr>
          <p:nvPr>
            <p:ph type="body" idx="1"/>
          </p:nvPr>
        </p:nvSpPr>
        <p:spPr/>
        <p:txBody>
          <a:bodyPr/>
          <a:lstStyle/>
          <a:p>
            <a:r>
              <a:rPr lang="en-GB" dirty="0"/>
              <a:t>What else would participants add to this list?</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i="0" kern="1200" dirty="0">
                <a:solidFill>
                  <a:schemeClr val="tx1"/>
                </a:solidFill>
                <a:effectLst/>
                <a:latin typeface="+mn-lt"/>
                <a:ea typeface="+mn-ea"/>
                <a:cs typeface="+mn-cs"/>
              </a:rPr>
              <a:t>Influence is not just a way to operate; it’s something we achieve.</a:t>
            </a:r>
            <a:r>
              <a:rPr lang="en-AU" sz="1200" b="0" i="0" kern="1200" dirty="0">
                <a:solidFill>
                  <a:schemeClr val="tx1"/>
                </a:solidFill>
                <a:effectLst/>
                <a:latin typeface="+mn-lt"/>
                <a:ea typeface="+mn-ea"/>
                <a:cs typeface="+mn-cs"/>
              </a:rPr>
              <a:t> Effective influence comes from the habits, behaviours, and relationships that enable positive outcomes.</a:t>
            </a:r>
          </a:p>
          <a:p>
            <a:br>
              <a:rPr lang="en-GB" dirty="0"/>
            </a:br>
            <a:endParaRPr lang="en-AU" dirty="0"/>
          </a:p>
        </p:txBody>
      </p:sp>
      <p:sp>
        <p:nvSpPr>
          <p:cNvPr id="4" name="Slide Number Placeholder 3">
            <a:extLst>
              <a:ext uri="{FF2B5EF4-FFF2-40B4-BE49-F238E27FC236}">
                <a16:creationId xmlns:a16="http://schemas.microsoft.com/office/drawing/2014/main" id="{D61513A4-0CE3-78AB-0B67-B1D6C793728A}"/>
              </a:ext>
            </a:extLst>
          </p:cNvPr>
          <p:cNvSpPr>
            <a:spLocks noGrp="1"/>
          </p:cNvSpPr>
          <p:nvPr>
            <p:ph type="sldNum" sz="quarter" idx="5"/>
          </p:nvPr>
        </p:nvSpPr>
        <p:spPr/>
        <p:txBody>
          <a:bodyPr/>
          <a:lstStyle/>
          <a:p>
            <a:fld id="{B62E7EB5-5A56-4A35-8F85-AC97F509ADC7}" type="slidenum">
              <a:rPr lang="en-AU" smtClean="0"/>
              <a:t>9</a:t>
            </a:fld>
            <a:endParaRPr lang="en-AU"/>
          </a:p>
        </p:txBody>
      </p:sp>
    </p:spTree>
    <p:extLst>
      <p:ext uri="{BB962C8B-B14F-4D97-AF65-F5344CB8AC3E}">
        <p14:creationId xmlns:p14="http://schemas.microsoft.com/office/powerpoint/2010/main" val="10552799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Sporting teams are a useful parallel to draw when discussing influence. </a:t>
            </a:r>
            <a:br>
              <a:rPr lang="en-GB" dirty="0"/>
            </a:br>
            <a:br>
              <a:rPr lang="en-GB" dirty="0"/>
            </a:br>
            <a:r>
              <a:rPr lang="en-GB" b="1" dirty="0"/>
              <a:t>Obvious influencer may be the coach or captain</a:t>
            </a:r>
            <a:r>
              <a:rPr lang="en-GB" dirty="0"/>
              <a:t>. But approaches to teamwork and tactics – and attitude – are shaped by:</a:t>
            </a:r>
            <a:br>
              <a:rPr lang="en-GB" dirty="0"/>
            </a:br>
            <a:endParaRPr lang="en-GB" dirty="0"/>
          </a:p>
          <a:p>
            <a:pPr marL="171450" indent="-171450">
              <a:buFontTx/>
              <a:buChar char="-"/>
            </a:pPr>
            <a:r>
              <a:rPr lang="en-GB" b="1" dirty="0"/>
              <a:t>How teammates </a:t>
            </a:r>
            <a:r>
              <a:rPr lang="en-GB" dirty="0"/>
              <a:t>play and approach play</a:t>
            </a:r>
          </a:p>
          <a:p>
            <a:pPr marL="171450" indent="-171450">
              <a:buFontTx/>
              <a:buChar char="-"/>
            </a:pPr>
            <a:r>
              <a:rPr lang="en-GB" b="1" dirty="0"/>
              <a:t>How you align </a:t>
            </a:r>
            <a:r>
              <a:rPr lang="en-GB" dirty="0"/>
              <a:t>with or distance yourself from other players</a:t>
            </a:r>
          </a:p>
          <a:p>
            <a:pPr marL="171450" indent="-171450">
              <a:buFontTx/>
              <a:buChar char="-"/>
            </a:pPr>
            <a:r>
              <a:rPr lang="en-GB" dirty="0"/>
              <a:t>The </a:t>
            </a:r>
            <a:r>
              <a:rPr lang="en-GB" b="1" dirty="0"/>
              <a:t>strategy of both teams </a:t>
            </a:r>
          </a:p>
          <a:p>
            <a:pPr marL="171450" indent="-171450">
              <a:buFontTx/>
              <a:buChar char="-"/>
            </a:pPr>
            <a:r>
              <a:rPr lang="en-GB" dirty="0"/>
              <a:t>The </a:t>
            </a:r>
            <a:r>
              <a:rPr lang="en-GB" b="1" dirty="0"/>
              <a:t>attitudes of both teams</a:t>
            </a:r>
          </a:p>
          <a:p>
            <a:pPr marL="171450" indent="-171450">
              <a:buFontTx/>
              <a:buChar char="-"/>
            </a:pPr>
            <a:r>
              <a:rPr lang="en-GB" dirty="0"/>
              <a:t>How you </a:t>
            </a:r>
            <a:r>
              <a:rPr lang="en-GB" b="1" dirty="0"/>
              <a:t>communicate </a:t>
            </a:r>
            <a:r>
              <a:rPr lang="en-GB" b="0" dirty="0"/>
              <a:t>with players </a:t>
            </a:r>
            <a:r>
              <a:rPr lang="en-GB" b="1" dirty="0"/>
              <a:t>off the field</a:t>
            </a:r>
          </a:p>
          <a:p>
            <a:pPr marL="171450" indent="-171450">
              <a:buFontTx/>
              <a:buChar char="-"/>
            </a:pPr>
            <a:r>
              <a:rPr lang="en-GB" b="1" dirty="0"/>
              <a:t>Opportunities you are afforded </a:t>
            </a:r>
            <a:r>
              <a:rPr lang="en-GB" dirty="0"/>
              <a:t>as part of the team.</a:t>
            </a:r>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10</a:t>
            </a:fld>
            <a:endParaRPr lang="en-AU"/>
          </a:p>
        </p:txBody>
      </p:sp>
    </p:spTree>
    <p:extLst>
      <p:ext uri="{BB962C8B-B14F-4D97-AF65-F5344CB8AC3E}">
        <p14:creationId xmlns:p14="http://schemas.microsoft.com/office/powerpoint/2010/main" val="13381605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1F458C-76CE-D57E-29F6-4E6606DFC1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769BF7-65A4-2280-4E17-7A89963270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7E71D8-DAB8-E6F1-3266-315C5C9C0858}"/>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4998BA34-FE78-6ABA-9E30-C724C7A4245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17540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kern="1200" dirty="0">
                <a:solidFill>
                  <a:schemeClr val="tx1"/>
                </a:solidFill>
                <a:effectLst/>
                <a:latin typeface="+mn-lt"/>
                <a:ea typeface="+mn-ea"/>
                <a:cs typeface="+mn-cs"/>
              </a:rPr>
              <a:t>One basis for intelligence Influence is to understand technical aspects and then be able to explain those aspects in a plain language way to a non-expert audience or stakeholder.</a:t>
            </a:r>
          </a:p>
          <a:p>
            <a:endParaRPr lang="en-AU" dirty="0"/>
          </a:p>
          <a:p>
            <a:r>
              <a:rPr lang="en-GB" dirty="0"/>
              <a:t>We’ll explore how to get to these key points throughout today’s workshop.</a:t>
            </a:r>
          </a:p>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12</a:t>
            </a:fld>
            <a:endParaRPr lang="en-AU"/>
          </a:p>
        </p:txBody>
      </p:sp>
    </p:spTree>
    <p:extLst>
      <p:ext uri="{BB962C8B-B14F-4D97-AF65-F5344CB8AC3E}">
        <p14:creationId xmlns:p14="http://schemas.microsoft.com/office/powerpoint/2010/main" val="19951850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13</a:t>
            </a:fld>
            <a:endParaRPr lang="en-AU"/>
          </a:p>
        </p:txBody>
      </p:sp>
    </p:spTree>
    <p:extLst>
      <p:ext uri="{BB962C8B-B14F-4D97-AF65-F5344CB8AC3E}">
        <p14:creationId xmlns:p14="http://schemas.microsoft.com/office/powerpoint/2010/main" val="20445765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E7FCE-36F2-4F68-BC77-9991BF73C7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405D87-EF4B-0996-932C-EE8D3A6C5E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EE4913-088F-D59C-C0F6-72EDB82F7251}"/>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61D3EECC-137B-29AD-C1F9-70A0E3A66D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9903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15</a:t>
            </a:fld>
            <a:endParaRPr lang="en-AU"/>
          </a:p>
        </p:txBody>
      </p:sp>
    </p:spTree>
    <p:extLst>
      <p:ext uri="{BB962C8B-B14F-4D97-AF65-F5344CB8AC3E}">
        <p14:creationId xmlns:p14="http://schemas.microsoft.com/office/powerpoint/2010/main" val="223129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Stakeholder analysis helps you engage strategically. </a:t>
            </a:r>
            <a:br>
              <a:rPr lang="en-GB" dirty="0"/>
            </a:br>
            <a:r>
              <a:rPr lang="en-GB" sz="1200" dirty="0"/>
              <a:t>Not all stakeholders are affected in the same way. Important to understand their specific needs through stakeholder analysis.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16</a:t>
            </a:fld>
            <a:endParaRPr lang="en-AU"/>
          </a:p>
        </p:txBody>
      </p:sp>
    </p:spTree>
    <p:extLst>
      <p:ext uri="{BB962C8B-B14F-4D97-AF65-F5344CB8AC3E}">
        <p14:creationId xmlns:p14="http://schemas.microsoft.com/office/powerpoint/2010/main" val="999085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To engage effectively </a:t>
            </a:r>
            <a:r>
              <a:rPr lang="en-GB" dirty="0"/>
              <a:t>– understand both what stakeholders want AND what influences their expectations</a:t>
            </a:r>
          </a:p>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17</a:t>
            </a:fld>
            <a:endParaRPr lang="en-AU"/>
          </a:p>
        </p:txBody>
      </p:sp>
    </p:spTree>
    <p:extLst>
      <p:ext uri="{BB962C8B-B14F-4D97-AF65-F5344CB8AC3E}">
        <p14:creationId xmlns:p14="http://schemas.microsoft.com/office/powerpoint/2010/main" val="34947930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CF05D-E3BF-8506-EF17-2FDD699BC6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453C53-EBE2-AC7C-1080-0C8FC7F0BA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DA3ED5-49C3-6E84-47A6-E9D5A0211907}"/>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0DC62EE7-D5F3-0FCC-9B2D-C08EA1C1D9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54468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19</a:t>
            </a:fld>
            <a:endParaRPr lang="en-AU"/>
          </a:p>
        </p:txBody>
      </p:sp>
    </p:spTree>
    <p:extLst>
      <p:ext uri="{BB962C8B-B14F-4D97-AF65-F5344CB8AC3E}">
        <p14:creationId xmlns:p14="http://schemas.microsoft.com/office/powerpoint/2010/main" val="24069062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20</a:t>
            </a:fld>
            <a:endParaRPr lang="en-AU"/>
          </a:p>
        </p:txBody>
      </p:sp>
    </p:spTree>
    <p:extLst>
      <p:ext uri="{BB962C8B-B14F-4D97-AF65-F5344CB8AC3E}">
        <p14:creationId xmlns:p14="http://schemas.microsoft.com/office/powerpoint/2010/main" val="31893289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Some strategies for moving stakeholders towards success</a:t>
            </a:r>
            <a:endParaRPr lang="en-AU" b="0" dirty="0"/>
          </a:p>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21</a:t>
            </a:fld>
            <a:endParaRPr lang="en-AU"/>
          </a:p>
        </p:txBody>
      </p:sp>
    </p:spTree>
    <p:extLst>
      <p:ext uri="{BB962C8B-B14F-4D97-AF65-F5344CB8AC3E}">
        <p14:creationId xmlns:p14="http://schemas.microsoft.com/office/powerpoint/2010/main" val="18665657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3311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57734-9AD5-D621-1E8C-FC791A4379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EF2EB0-2A08-A1A0-405C-9D512B9369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0B5533-F129-D5FD-5094-154084343DEB}"/>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3E316CE7-D660-A046-16F0-5DAD6FA8E93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60624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24</a:t>
            </a:fld>
            <a:endParaRPr lang="en-AU"/>
          </a:p>
        </p:txBody>
      </p:sp>
    </p:spTree>
    <p:extLst>
      <p:ext uri="{BB962C8B-B14F-4D97-AF65-F5344CB8AC3E}">
        <p14:creationId xmlns:p14="http://schemas.microsoft.com/office/powerpoint/2010/main" val="21174664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AC43E-80AB-7242-84A4-E31DC6C080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123024-CDDA-C57B-7770-CBF6EFF496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792F62-53A9-A1BF-4CF0-38AE48DBCE46}"/>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CE6A8BD8-135D-5D27-2867-CB06B80B2E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10432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27</a:t>
            </a:fld>
            <a:endParaRPr lang="en-AU"/>
          </a:p>
        </p:txBody>
      </p:sp>
    </p:spTree>
    <p:extLst>
      <p:ext uri="{BB962C8B-B14F-4D97-AF65-F5344CB8AC3E}">
        <p14:creationId xmlns:p14="http://schemas.microsoft.com/office/powerpoint/2010/main" val="67750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28</a:t>
            </a:fld>
            <a:endParaRPr lang="en-AU"/>
          </a:p>
        </p:txBody>
      </p:sp>
    </p:spTree>
    <p:extLst>
      <p:ext uri="{BB962C8B-B14F-4D97-AF65-F5344CB8AC3E}">
        <p14:creationId xmlns:p14="http://schemas.microsoft.com/office/powerpoint/2010/main" val="23413950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CE3C1-5F89-1765-0A2B-7B7A18345C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1895D0-C1FF-7096-1885-52902B7A40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C73835-C5AC-8BD0-0CDA-949C220CB315}"/>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7F6BCF11-A1A3-6B8D-2683-650E36A300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67481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Optional PASSER refresher – determining purpose, audience, environment is critical for establishing tone. </a:t>
            </a:r>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30</a:t>
            </a:fld>
            <a:endParaRPr lang="en-AU"/>
          </a:p>
        </p:txBody>
      </p:sp>
    </p:spTree>
    <p:extLst>
      <p:ext uri="{BB962C8B-B14F-4D97-AF65-F5344CB8AC3E}">
        <p14:creationId xmlns:p14="http://schemas.microsoft.com/office/powerpoint/2010/main" val="12858027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B62E7EB5-5A56-4A35-8F85-AC97F509ADC7}" type="slidenum">
              <a:rPr lang="en-AU" smtClean="0"/>
              <a:t>31</a:t>
            </a:fld>
            <a:endParaRPr lang="en-AU"/>
          </a:p>
        </p:txBody>
      </p:sp>
    </p:spTree>
    <p:extLst>
      <p:ext uri="{BB962C8B-B14F-4D97-AF65-F5344CB8AC3E}">
        <p14:creationId xmlns:p14="http://schemas.microsoft.com/office/powerpoint/2010/main" val="32199184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32</a:t>
            </a:fld>
            <a:endParaRPr lang="en-AU"/>
          </a:p>
        </p:txBody>
      </p:sp>
    </p:spTree>
    <p:extLst>
      <p:ext uri="{BB962C8B-B14F-4D97-AF65-F5344CB8AC3E}">
        <p14:creationId xmlns:p14="http://schemas.microsoft.com/office/powerpoint/2010/main" val="8878583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FB1BF-C55A-B204-CFBB-3CB5F3A9F3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166CF7-3A42-9717-F963-4724F990D7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F79D5D-DDA6-61D0-F834-5EF2D9338F2B}"/>
              </a:ext>
            </a:extLst>
          </p:cNvPr>
          <p:cNvSpPr>
            <a:spLocks noGrp="1"/>
          </p:cNvSpPr>
          <p:nvPr>
            <p:ph type="body" idx="1"/>
          </p:nvPr>
        </p:nvSpPr>
        <p:spPr/>
        <p:txBody>
          <a:bodyPr/>
          <a:lstStyle/>
          <a:p>
            <a:r>
              <a:rPr lang="en-GB" dirty="0"/>
              <a:t>Before the next session, participants may wish to consider a work topic for the quick pitch activity in the workbook </a:t>
            </a:r>
            <a:r>
              <a:rPr lang="en-GB" b="1" dirty="0"/>
              <a:t>(activity 9)</a:t>
            </a:r>
            <a:endParaRPr lang="en-AU" b="1" dirty="0"/>
          </a:p>
        </p:txBody>
      </p:sp>
      <p:sp>
        <p:nvSpPr>
          <p:cNvPr id="4" name="Slide Number Placeholder 3">
            <a:extLst>
              <a:ext uri="{FF2B5EF4-FFF2-40B4-BE49-F238E27FC236}">
                <a16:creationId xmlns:a16="http://schemas.microsoft.com/office/drawing/2014/main" id="{C5526D95-D3E2-5EB0-0CD1-704B0E797F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45158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3E786-F71A-275F-4FDA-02C7A18206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D101DE-C005-E3D5-76FD-828CDE940A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660DDB-2CFE-B151-1832-66C1470E8A0C}"/>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A3B3C50F-F39B-F3DD-9B20-60E5DF96986E}"/>
              </a:ext>
            </a:extLst>
          </p:cNvPr>
          <p:cNvSpPr>
            <a:spLocks noGrp="1"/>
          </p:cNvSpPr>
          <p:nvPr>
            <p:ph type="sldNum" sz="quarter" idx="10"/>
          </p:nvPr>
        </p:nvSpPr>
        <p:spPr/>
        <p:txBody>
          <a:bodyPr/>
          <a:lstStyle/>
          <a:p>
            <a:fld id="{B62E7EB5-5A56-4A35-8F85-AC97F509ADC7}" type="slidenum">
              <a:rPr lang="en-AU" smtClean="0"/>
              <a:t>34</a:t>
            </a:fld>
            <a:endParaRPr lang="en-AU"/>
          </a:p>
        </p:txBody>
      </p:sp>
    </p:spTree>
    <p:extLst>
      <p:ext uri="{BB962C8B-B14F-4D97-AF65-F5344CB8AC3E}">
        <p14:creationId xmlns:p14="http://schemas.microsoft.com/office/powerpoint/2010/main" val="34795497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F9A5A-8840-7EB8-9E02-4451787387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B51F83-B192-77CB-0306-816CF1DFB8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0E192B-B6AB-33C2-406C-A81BD6577FEE}"/>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4B4F2E60-6D3E-4C6C-850F-7ADE7D39BB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66192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36</a:t>
            </a:fld>
            <a:endParaRPr lang="en-AU"/>
          </a:p>
        </p:txBody>
      </p:sp>
    </p:spTree>
    <p:extLst>
      <p:ext uri="{BB962C8B-B14F-4D97-AF65-F5344CB8AC3E}">
        <p14:creationId xmlns:p14="http://schemas.microsoft.com/office/powerpoint/2010/main" val="1882890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spcBef>
                <a:spcPts val="600"/>
              </a:spcBef>
              <a:spcAft>
                <a:spcPts val="600"/>
              </a:spcAft>
              <a:buFont typeface="+mj-lt"/>
              <a:buNone/>
              <a:tabLst>
                <a:tab pos="457200" algn="l"/>
              </a:tabLst>
            </a:pPr>
            <a:r>
              <a:rPr lang="en-AU" sz="1200" b="1" kern="100" dirty="0">
                <a:effectLst/>
                <a:highlight>
                  <a:srgbClr val="FFFF00"/>
                </a:highlight>
                <a:latin typeface="Arial" panose="020B0604020202020204" pitchFamily="34" charset="0"/>
                <a:ea typeface="Calibri" panose="020F0502020204030204" pitchFamily="34" charset="0"/>
              </a:rPr>
              <a:t>Active listening incorporates server practices including:</a:t>
            </a:r>
          </a:p>
          <a:p>
            <a:pPr marL="171450" lvl="0" indent="-171450">
              <a:spcBef>
                <a:spcPts val="600"/>
              </a:spcBef>
              <a:spcAft>
                <a:spcPts val="600"/>
              </a:spcAft>
              <a:buFont typeface="Arial" panose="020B0604020202020204" pitchFamily="34" charset="0"/>
              <a:buChar char="•"/>
              <a:tabLst>
                <a:tab pos="457200" algn="l"/>
              </a:tabLst>
            </a:pPr>
            <a:r>
              <a:rPr lang="en-AU" sz="1200" b="0" kern="100" dirty="0">
                <a:effectLst/>
                <a:highlight>
                  <a:srgbClr val="FFFF00"/>
                </a:highlight>
                <a:latin typeface="Arial" panose="020B0604020202020204" pitchFamily="34" charset="0"/>
                <a:ea typeface="Calibri" panose="020F0502020204030204" pitchFamily="34" charset="0"/>
              </a:rPr>
              <a:t>observing non-verbal body language</a:t>
            </a:r>
          </a:p>
          <a:p>
            <a:pPr marL="171450" lvl="0" indent="-171450">
              <a:spcBef>
                <a:spcPts val="600"/>
              </a:spcBef>
              <a:spcAft>
                <a:spcPts val="600"/>
              </a:spcAft>
              <a:buFont typeface="Arial" panose="020B0604020202020204" pitchFamily="34" charset="0"/>
              <a:buChar char="•"/>
              <a:tabLst>
                <a:tab pos="457200" algn="l"/>
              </a:tabLst>
            </a:pPr>
            <a:r>
              <a:rPr lang="en-AU" sz="1200" b="0" kern="100" dirty="0">
                <a:effectLst/>
                <a:highlight>
                  <a:srgbClr val="FFFF00"/>
                </a:highlight>
                <a:latin typeface="Arial" panose="020B0604020202020204" pitchFamily="34" charset="0"/>
                <a:ea typeface="Calibri" panose="020F0502020204030204" pitchFamily="34" charset="0"/>
              </a:rPr>
              <a:t>discerning differences between what is said and how it is said</a:t>
            </a:r>
            <a:endParaRPr lang="en-AU" sz="1200" b="0" kern="100" dirty="0">
              <a:effectLst/>
              <a:latin typeface="Arial" panose="020B0604020202020204" pitchFamily="34" charset="0"/>
              <a:ea typeface="Calibri" panose="020F0502020204030204" pitchFamily="34" charset="0"/>
            </a:endParaRPr>
          </a:p>
          <a:p>
            <a:pPr marL="171450" lvl="0" indent="-171450">
              <a:spcBef>
                <a:spcPts val="600"/>
              </a:spcBef>
              <a:spcAft>
                <a:spcPts val="600"/>
              </a:spcAft>
              <a:buFont typeface="Arial" panose="020B0604020202020204" pitchFamily="34" charset="0"/>
              <a:buChar char="•"/>
              <a:tabLst>
                <a:tab pos="457200" algn="l"/>
              </a:tabLst>
            </a:pPr>
            <a:r>
              <a:rPr lang="en-AU" sz="1200" b="0" kern="100" dirty="0">
                <a:effectLst/>
                <a:highlight>
                  <a:srgbClr val="FFFF00"/>
                </a:highlight>
                <a:latin typeface="Arial" panose="020B0604020202020204" pitchFamily="34" charset="0"/>
                <a:ea typeface="Calibri" panose="020F0502020204030204" pitchFamily="34" charset="0"/>
              </a:rPr>
              <a:t>paraphrasing key points made by a stakeholder or audience to avoid misunderstanding and ensure they feel heard.</a:t>
            </a:r>
            <a:endParaRPr lang="en-AU" sz="1200" b="0" kern="100" dirty="0">
              <a:effectLst/>
              <a:latin typeface="Arial" panose="020B0604020202020204" pitchFamily="34" charset="0"/>
              <a:ea typeface="Calibri" panose="020F0502020204030204" pitchFamily="34" charset="0"/>
            </a:endParaRPr>
          </a:p>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37</a:t>
            </a:fld>
            <a:endParaRPr lang="en-AU"/>
          </a:p>
        </p:txBody>
      </p:sp>
    </p:spTree>
    <p:extLst>
      <p:ext uri="{BB962C8B-B14F-4D97-AF65-F5344CB8AC3E}">
        <p14:creationId xmlns:p14="http://schemas.microsoft.com/office/powerpoint/2010/main" val="32601904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AF08A-6BE7-BEEA-AB5F-4F3E5715D6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80B300-606F-F08E-D0CF-C6349FB068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747C0A-919E-4CBB-3A7D-DA2B902228EE}"/>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DBD466EE-CCA8-C66F-2A0F-2CF5130512D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45563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can you check that your context, insight and ask are on point?</a:t>
            </a:r>
          </a:p>
          <a:p>
            <a:r>
              <a:rPr lang="en-GB" dirty="0"/>
              <a:t>You can consider again PASSER </a:t>
            </a:r>
          </a:p>
          <a:p>
            <a:r>
              <a:rPr lang="en-GB" dirty="0"/>
              <a:t>What’s the purpose of your pitch?</a:t>
            </a:r>
          </a:p>
          <a:p>
            <a:r>
              <a:rPr lang="en-GB" dirty="0"/>
              <a:t>Who is your audience</a:t>
            </a:r>
          </a:p>
          <a:p>
            <a:r>
              <a:rPr lang="en-GB" dirty="0"/>
              <a:t> assess against PASSER (particularly PAE)</a:t>
            </a:r>
          </a:p>
          <a:p>
            <a:endParaRPr lang="en-GB" dirty="0"/>
          </a:p>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39</a:t>
            </a:fld>
            <a:endParaRPr lang="en-AU"/>
          </a:p>
        </p:txBody>
      </p:sp>
    </p:spTree>
    <p:extLst>
      <p:ext uri="{BB962C8B-B14F-4D97-AF65-F5344CB8AC3E}">
        <p14:creationId xmlns:p14="http://schemas.microsoft.com/office/powerpoint/2010/main" val="16901781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40</a:t>
            </a:fld>
            <a:endParaRPr lang="en-AU"/>
          </a:p>
        </p:txBody>
      </p:sp>
    </p:spTree>
    <p:extLst>
      <p:ext uri="{BB962C8B-B14F-4D97-AF65-F5344CB8AC3E}">
        <p14:creationId xmlns:p14="http://schemas.microsoft.com/office/powerpoint/2010/main" val="6134340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6DB20-5064-2D2F-DE85-4DF1E50DB9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85A06D-00A2-F862-39B2-6B3D3BBF9A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53E2F-4BB4-FC8D-DC6A-618557F0455E}"/>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C5AAADED-4A42-65C4-EAB2-D1AC5BAD97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97652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kern="1200" dirty="0">
                <a:solidFill>
                  <a:schemeClr val="tx1"/>
                </a:solidFill>
                <a:effectLst/>
                <a:latin typeface="+mn-lt"/>
                <a:ea typeface="+mn-ea"/>
                <a:cs typeface="+mn-cs"/>
              </a:rPr>
              <a:t>Clear communication helps others understand your idea. Active listening and thoughtful responses help others engage with it. Effective influence requires both.</a:t>
            </a:r>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42</a:t>
            </a:fld>
            <a:endParaRPr lang="en-AU"/>
          </a:p>
        </p:txBody>
      </p:sp>
    </p:spTree>
    <p:extLst>
      <p:ext uri="{BB962C8B-B14F-4D97-AF65-F5344CB8AC3E}">
        <p14:creationId xmlns:p14="http://schemas.microsoft.com/office/powerpoint/2010/main" val="361721273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AU" sz="1200" b="1" kern="1200" dirty="0">
                <a:solidFill>
                  <a:schemeClr val="tx1"/>
                </a:solidFill>
                <a:effectLst/>
                <a:latin typeface="+mn-lt"/>
                <a:ea typeface="+mn-ea"/>
                <a:cs typeface="+mn-cs"/>
              </a:rPr>
              <a:t>Debrief questions</a:t>
            </a:r>
          </a:p>
          <a:p>
            <a:pPr lvl="0"/>
            <a:r>
              <a:rPr lang="en-AU" sz="1200" kern="1200" dirty="0">
                <a:solidFill>
                  <a:schemeClr val="tx1"/>
                </a:solidFill>
                <a:effectLst/>
                <a:latin typeface="+mn-lt"/>
                <a:ea typeface="+mn-ea"/>
                <a:cs typeface="+mn-cs"/>
              </a:rPr>
              <a:t>Which part of the pitch was easiest to understand?</a:t>
            </a:r>
          </a:p>
          <a:p>
            <a:pPr lvl="0"/>
            <a:r>
              <a:rPr lang="en-AU" sz="1200" kern="1200" dirty="0">
                <a:solidFill>
                  <a:schemeClr val="tx1"/>
                </a:solidFill>
                <a:effectLst/>
                <a:latin typeface="+mn-lt"/>
                <a:ea typeface="+mn-ea"/>
                <a:cs typeface="+mn-cs"/>
              </a:rPr>
              <a:t>What types of questions or critiques emerged?</a:t>
            </a:r>
          </a:p>
          <a:p>
            <a:pPr lvl="0"/>
            <a:r>
              <a:rPr lang="en-AU" sz="1200" kern="1200" dirty="0">
                <a:solidFill>
                  <a:schemeClr val="tx1"/>
                </a:solidFill>
                <a:effectLst/>
                <a:latin typeface="+mn-lt"/>
                <a:ea typeface="+mn-ea"/>
                <a:cs typeface="+mn-cs"/>
              </a:rPr>
              <a:t>Which responses reduced defensiveness and increased credibility?</a:t>
            </a:r>
          </a:p>
          <a:p>
            <a:pPr lvl="0"/>
            <a:r>
              <a:rPr lang="en-AU" sz="1200" kern="1200" dirty="0">
                <a:solidFill>
                  <a:schemeClr val="tx1"/>
                </a:solidFill>
                <a:effectLst/>
                <a:latin typeface="+mn-lt"/>
                <a:ea typeface="+mn-ea"/>
                <a:cs typeface="+mn-cs"/>
              </a:rPr>
              <a:t>How did active listening influence the quality of the conversation?</a:t>
            </a:r>
          </a:p>
          <a:p>
            <a:pPr lvl="0"/>
            <a:r>
              <a:rPr lang="en-AU" sz="1200" kern="1200" dirty="0">
                <a:solidFill>
                  <a:schemeClr val="tx1"/>
                </a:solidFill>
                <a:effectLst/>
                <a:latin typeface="+mn-lt"/>
                <a:ea typeface="+mn-ea"/>
                <a:cs typeface="+mn-cs"/>
              </a:rPr>
              <a:t>At what point did you feel most influential: during the pitch or during the response?</a:t>
            </a:r>
          </a:p>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43</a:t>
            </a:fld>
            <a:endParaRPr lang="en-AU"/>
          </a:p>
        </p:txBody>
      </p:sp>
    </p:spTree>
    <p:extLst>
      <p:ext uri="{BB962C8B-B14F-4D97-AF65-F5344CB8AC3E}">
        <p14:creationId xmlns:p14="http://schemas.microsoft.com/office/powerpoint/2010/main" val="40158845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0EBC9-5ECD-CDF5-2BE4-DC71F136F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D9D6C8-EB84-7AE2-6B3A-4008B7E6F4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6B7596-3925-0835-A5F9-7055F568A885}"/>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7D682D17-0E3C-5C1C-2CE4-1DE7EEC4B22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11815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F5B50-73E2-BA6B-C027-807D499767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AB616B-11E1-6501-D944-EAAA8D5A6C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7368ED-AD65-2CDD-44C5-1C826D2D0183}"/>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28412743-64C1-8F34-42F6-215845E5C0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843890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D5914-D35F-ED25-364E-ABFDD26B62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AE75AF-0A49-C9FB-FCBC-2331809680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39E651-2F5D-DC6A-31C5-484B3751D32C}"/>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342D5553-2774-9E24-C12A-3274DA1A9D1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990031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b="1" kern="1200" dirty="0">
                <a:solidFill>
                  <a:schemeClr val="tx1"/>
                </a:solidFill>
                <a:effectLst/>
                <a:latin typeface="+mn-lt"/>
                <a:ea typeface="+mn-ea"/>
                <a:cs typeface="+mn-cs"/>
              </a:rPr>
              <a:t>Resistance mapping</a:t>
            </a:r>
            <a:r>
              <a:rPr lang="en-AU" sz="1200" kern="1200" dirty="0">
                <a:solidFill>
                  <a:schemeClr val="tx1"/>
                </a:solidFill>
                <a:effectLst/>
                <a:latin typeface="+mn-lt"/>
                <a:ea typeface="+mn-ea"/>
                <a:cs typeface="+mn-cs"/>
              </a:rPr>
              <a:t> is a change management and stakeholder analysis technique used to identify, understand, and visualise where resistance to a proposed change is likely to come from within an organisation.</a:t>
            </a:r>
            <a:br>
              <a:rPr lang="en-AU" sz="1200" kern="1200" dirty="0">
                <a:solidFill>
                  <a:schemeClr val="tx1"/>
                </a:solidFill>
                <a:effectLst/>
                <a:latin typeface="+mn-lt"/>
                <a:ea typeface="+mn-ea"/>
                <a:cs typeface="+mn-cs"/>
              </a:rPr>
            </a:br>
            <a:endParaRPr lang="en-AU" sz="1200" b="1" kern="1200" dirty="0">
              <a:solidFill>
                <a:schemeClr val="tx1"/>
              </a:solidFill>
              <a:effectLst/>
              <a:latin typeface="+mn-lt"/>
              <a:ea typeface="+mn-ea"/>
              <a:cs typeface="+mn-cs"/>
            </a:endParaRPr>
          </a:p>
          <a:p>
            <a:r>
              <a:rPr lang="en-AU" sz="1200" b="1" kern="1200" dirty="0">
                <a:solidFill>
                  <a:schemeClr val="tx1"/>
                </a:solidFill>
                <a:effectLst/>
                <a:latin typeface="+mn-lt"/>
                <a:ea typeface="+mn-ea"/>
                <a:cs typeface="+mn-cs"/>
              </a:rPr>
              <a:t>Resistance mapping helps organisations:</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Anticipate obstacles before implementation</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Focus engagement efforts on the right people</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Improve adoption rates</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Reduce project delays</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Build stronger change management plans</a:t>
            </a:r>
          </a:p>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47</a:t>
            </a:fld>
            <a:endParaRPr lang="en-AU"/>
          </a:p>
        </p:txBody>
      </p:sp>
    </p:spTree>
    <p:extLst>
      <p:ext uri="{BB962C8B-B14F-4D97-AF65-F5344CB8AC3E}">
        <p14:creationId xmlns:p14="http://schemas.microsoft.com/office/powerpoint/2010/main" val="282856812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Resistance mapping reveals deeper concerns – not just what’s on the surface</a:t>
            </a:r>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48</a:t>
            </a:fld>
            <a:endParaRPr lang="en-AU"/>
          </a:p>
        </p:txBody>
      </p:sp>
    </p:spTree>
    <p:extLst>
      <p:ext uri="{BB962C8B-B14F-4D97-AF65-F5344CB8AC3E}">
        <p14:creationId xmlns:p14="http://schemas.microsoft.com/office/powerpoint/2010/main" val="241580900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E5CFD-228C-F726-4E38-31DC3ED4C0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EC57AE-127C-529F-35D7-A595727E51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3D71F7-C78B-612A-0D68-4CE1077D1A0E}"/>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585DCADD-4FC5-F996-0E4D-34E5240120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86784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C775C-4D88-4B7C-4057-80F1824EB1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240710-B7AA-73D1-281F-72B054806C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9D4010-EA39-300F-DE55-B39D571FB986}"/>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FC40BB6D-23AC-AF84-567A-6671D0A24CF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921797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62E7EB5-5A56-4A35-8F85-AC97F509ADC7}" type="slidenum">
              <a:rPr lang="en-AU" smtClean="0"/>
              <a:t>51</a:t>
            </a:fld>
            <a:endParaRPr lang="en-AU"/>
          </a:p>
        </p:txBody>
      </p:sp>
    </p:spTree>
    <p:extLst>
      <p:ext uri="{BB962C8B-B14F-4D97-AF65-F5344CB8AC3E}">
        <p14:creationId xmlns:p14="http://schemas.microsoft.com/office/powerpoint/2010/main" val="406426227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CACF2-29C9-5E1D-69B0-D08571A869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22EEB5-9CBC-6643-8491-2E2C7088A2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FE3A77-DA1E-1B32-2A77-B9686325D0BC}"/>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3752800E-8745-2016-6017-37F7629290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2E7EB5-5A56-4A35-8F85-AC97F509ADC7}"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81341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Your feedback is really important!</a:t>
            </a:r>
          </a:p>
          <a:p>
            <a:endParaRPr lang="en-US"/>
          </a:p>
          <a:p>
            <a:r>
              <a:rPr lang="en-US"/>
              <a:t>FACILITATORS – IF WE DISTRIBUTE THE LINKS, THEY CAN BE FOUND IN THE CALENDAR EVENT. PLEASE COPY AND PASTE THIS LINK INTO THE CHAT NOW. </a:t>
            </a:r>
          </a:p>
          <a:p>
            <a:r>
              <a:rPr lang="en-US"/>
              <a:t>Otherwise the calendar event should indicate if the evals are self administrated through the client contact.</a:t>
            </a:r>
            <a:endParaRPr lang="en-AU"/>
          </a:p>
        </p:txBody>
      </p:sp>
      <p:sp>
        <p:nvSpPr>
          <p:cNvPr id="4" name="Slide Number Placeholder 3"/>
          <p:cNvSpPr>
            <a:spLocks noGrp="1"/>
          </p:cNvSpPr>
          <p:nvPr>
            <p:ph type="sldNum" sz="quarter" idx="5"/>
          </p:nvPr>
        </p:nvSpPr>
        <p:spPr/>
        <p:txBody>
          <a:bodyPr/>
          <a:lstStyle/>
          <a:p>
            <a:fld id="{B62E7EB5-5A56-4A35-8F85-AC97F509ADC7}" type="slidenum">
              <a:rPr lang="en-AU" smtClean="0"/>
              <a:t>53</a:t>
            </a:fld>
            <a:endParaRPr lang="en-AU"/>
          </a:p>
        </p:txBody>
      </p:sp>
    </p:spTree>
    <p:extLst>
      <p:ext uri="{BB962C8B-B14F-4D97-AF65-F5344CB8AC3E}">
        <p14:creationId xmlns:p14="http://schemas.microsoft.com/office/powerpoint/2010/main" val="36614796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B62E7EB5-5A56-4A35-8F85-AC97F509ADC7}" type="slidenum">
              <a:rPr lang="en-AU" smtClean="0"/>
              <a:t>54</a:t>
            </a:fld>
            <a:endParaRPr lang="en-AU"/>
          </a:p>
        </p:txBody>
      </p:sp>
    </p:spTree>
    <p:extLst>
      <p:ext uri="{BB962C8B-B14F-4D97-AF65-F5344CB8AC3E}">
        <p14:creationId xmlns:p14="http://schemas.microsoft.com/office/powerpoint/2010/main" val="4145502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Cover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15583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5785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thos CRS Disclaimer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356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nk Conten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7052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Heading and Bullets">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1249134" y="457200"/>
            <a:ext cx="10319659" cy="718457"/>
          </a:xfrm>
          <a:prstGeom prst="rect">
            <a:avLst/>
          </a:prstGeom>
        </p:spPr>
        <p:txBody>
          <a:bodyPr/>
          <a:lstStyle>
            <a:lvl1pPr marL="0" indent="0">
              <a:buNone/>
              <a:defRPr sz="3600" b="1">
                <a:solidFill>
                  <a:srgbClr val="1F497D"/>
                </a:solidFill>
                <a:latin typeface="Arial" panose="020B0604020202020204" pitchFamily="34" charset="0"/>
                <a:cs typeface="Arial" panose="020B0604020202020204" pitchFamily="34" charset="0"/>
              </a:defRPr>
            </a:lvl1pPr>
            <a:lvl3pPr marL="914400" indent="0">
              <a:buNone/>
              <a:defRPr/>
            </a:lvl3pPr>
            <a:lvl5pPr marL="1828800" indent="0">
              <a:buNone/>
              <a:defRPr/>
            </a:lvl5pPr>
          </a:lstStyle>
          <a:p>
            <a:pPr lvl="0"/>
            <a:r>
              <a:rPr lang="en-US"/>
              <a:t>Click to edit Master text styles</a:t>
            </a:r>
          </a:p>
        </p:txBody>
      </p:sp>
      <p:sp>
        <p:nvSpPr>
          <p:cNvPr id="6" name="Text Placeholder 5"/>
          <p:cNvSpPr>
            <a:spLocks noGrp="1"/>
          </p:cNvSpPr>
          <p:nvPr>
            <p:ph type="body" sz="quarter" idx="11"/>
          </p:nvPr>
        </p:nvSpPr>
        <p:spPr>
          <a:xfrm>
            <a:off x="1249133" y="1281339"/>
            <a:ext cx="10319659" cy="5005388"/>
          </a:xfrm>
          <a:prstGeom prst="rect">
            <a:avLst/>
          </a:prstGeom>
        </p:spPr>
        <p:txBody>
          <a:bodyPr/>
          <a:lstStyle>
            <a:lvl1pPr marL="228600" indent="-360000">
              <a:spcBef>
                <a:spcPts val="600"/>
              </a:spcBef>
              <a:spcAft>
                <a:spcPts val="600"/>
              </a:spcAft>
              <a:buFont typeface="Arial" panose="020B0604020202020204" pitchFamily="34" charset="0"/>
              <a:buChar char="•"/>
              <a:defRPr sz="2400">
                <a:solidFill>
                  <a:srgbClr val="1F497D"/>
                </a:solidFill>
                <a:latin typeface="Arial" panose="020B0604020202020204" pitchFamily="34" charset="0"/>
                <a:cs typeface="Arial" panose="020B0604020202020204" pitchFamily="34" charset="0"/>
              </a:defRPr>
            </a:lvl1pPr>
            <a:lvl2pPr marL="630936" indent="-360000">
              <a:lnSpc>
                <a:spcPct val="100000"/>
              </a:lnSpc>
              <a:spcBef>
                <a:spcPts val="600"/>
              </a:spcBef>
              <a:spcAft>
                <a:spcPts val="600"/>
              </a:spcAft>
              <a:defRPr>
                <a:solidFill>
                  <a:srgbClr val="1F497D"/>
                </a:solidFill>
                <a:latin typeface="Arial" panose="020B0604020202020204" pitchFamily="34" charset="0"/>
                <a:cs typeface="Arial" panose="020B0604020202020204" pitchFamily="34" charset="0"/>
              </a:defRPr>
            </a:lvl2pPr>
          </a:lstStyle>
          <a:p>
            <a:pPr lvl="1"/>
            <a:r>
              <a:rPr lang="en-US"/>
              <a:t>Click to edit Master text styles</a:t>
            </a:r>
          </a:p>
        </p:txBody>
      </p:sp>
    </p:spTree>
    <p:extLst>
      <p:ext uri="{BB962C8B-B14F-4D97-AF65-F5344CB8AC3E}">
        <p14:creationId xmlns:p14="http://schemas.microsoft.com/office/powerpoint/2010/main" val="124020514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Heading and Numbere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1249134" y="457200"/>
            <a:ext cx="10319659" cy="718457"/>
          </a:xfrm>
          <a:prstGeom prst="rect">
            <a:avLst/>
          </a:prstGeom>
        </p:spPr>
        <p:txBody>
          <a:bodyPr/>
          <a:lstStyle>
            <a:lvl1pPr marL="0" indent="0">
              <a:buNone/>
              <a:defRPr sz="3600" b="1">
                <a:solidFill>
                  <a:srgbClr val="1F497D"/>
                </a:solidFill>
                <a:latin typeface="Arial" panose="020B0604020202020204" pitchFamily="34" charset="0"/>
                <a:cs typeface="Arial" panose="020B0604020202020204" pitchFamily="34" charset="0"/>
              </a:defRPr>
            </a:lvl1pPr>
            <a:lvl3pPr marL="914400" indent="0">
              <a:buNone/>
              <a:defRPr/>
            </a:lvl3pPr>
            <a:lvl5pPr marL="1828800" indent="0">
              <a:buNone/>
              <a:defRPr/>
            </a:lvl5pPr>
          </a:lstStyle>
          <a:p>
            <a:pPr lvl="0"/>
            <a:r>
              <a:rPr lang="en-US"/>
              <a:t>Click to edit Master text styles</a:t>
            </a:r>
          </a:p>
        </p:txBody>
      </p:sp>
      <p:sp>
        <p:nvSpPr>
          <p:cNvPr id="6" name="Text Placeholder 5"/>
          <p:cNvSpPr>
            <a:spLocks noGrp="1"/>
          </p:cNvSpPr>
          <p:nvPr>
            <p:ph type="body" sz="quarter" idx="11"/>
          </p:nvPr>
        </p:nvSpPr>
        <p:spPr>
          <a:xfrm>
            <a:off x="1249133" y="1281339"/>
            <a:ext cx="10319659" cy="5005388"/>
          </a:xfrm>
          <a:prstGeom prst="rect">
            <a:avLst/>
          </a:prstGeom>
        </p:spPr>
        <p:txBody>
          <a:bodyPr/>
          <a:lstStyle>
            <a:lvl1pPr marL="228600" indent="-360000">
              <a:spcBef>
                <a:spcPts val="600"/>
              </a:spcBef>
              <a:spcAft>
                <a:spcPts val="600"/>
              </a:spcAft>
              <a:buFont typeface="Arial" panose="020B0604020202020204" pitchFamily="34" charset="0"/>
              <a:buChar char="•"/>
              <a:defRPr sz="2400">
                <a:solidFill>
                  <a:srgbClr val="1F497D"/>
                </a:solidFill>
                <a:latin typeface="Arial" panose="020B0604020202020204" pitchFamily="34" charset="0"/>
                <a:cs typeface="Arial" panose="020B0604020202020204" pitchFamily="34" charset="0"/>
              </a:defRPr>
            </a:lvl1pPr>
            <a:lvl2pPr marL="630936" indent="-356616">
              <a:lnSpc>
                <a:spcPct val="100000"/>
              </a:lnSpc>
              <a:spcBef>
                <a:spcPts val="600"/>
              </a:spcBef>
              <a:spcAft>
                <a:spcPts val="600"/>
              </a:spcAft>
              <a:buFont typeface="+mj-lt"/>
              <a:buAutoNum type="arabicPeriod"/>
              <a:defRPr>
                <a:solidFill>
                  <a:srgbClr val="1F497D"/>
                </a:solidFill>
                <a:latin typeface="Arial" panose="020B0604020202020204" pitchFamily="34" charset="0"/>
                <a:cs typeface="Arial" panose="020B0604020202020204" pitchFamily="34" charset="0"/>
              </a:defRPr>
            </a:lvl2pPr>
          </a:lstStyle>
          <a:p>
            <a:pPr lvl="1"/>
            <a:r>
              <a:rPr lang="en-US"/>
              <a:t>Click to edit Master text styles</a:t>
            </a:r>
          </a:p>
        </p:txBody>
      </p:sp>
    </p:spTree>
    <p:extLst>
      <p:ext uri="{BB962C8B-B14F-4D97-AF65-F5344CB8AC3E}">
        <p14:creationId xmlns:p14="http://schemas.microsoft.com/office/powerpoint/2010/main" val="38552947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ctivity Slide">
    <p:spTree>
      <p:nvGrpSpPr>
        <p:cNvPr id="1" name=""/>
        <p:cNvGrpSpPr/>
        <p:nvPr/>
      </p:nvGrpSpPr>
      <p:grpSpPr>
        <a:xfrm>
          <a:off x="0" y="0"/>
          <a:ext cx="0" cy="0"/>
          <a:chOff x="0" y="0"/>
          <a:chExt cx="0" cy="0"/>
        </a:xfrm>
      </p:grpSpPr>
      <p:sp>
        <p:nvSpPr>
          <p:cNvPr id="2" name="Title 1"/>
          <p:cNvSpPr>
            <a:spLocks noGrp="1"/>
          </p:cNvSpPr>
          <p:nvPr>
            <p:ph type="title"/>
          </p:nvPr>
        </p:nvSpPr>
        <p:spPr>
          <a:xfrm>
            <a:off x="1329267" y="628650"/>
            <a:ext cx="9999133" cy="684741"/>
          </a:xfrm>
          <a:prstGeom prst="rect">
            <a:avLst/>
          </a:prstGeom>
        </p:spPr>
        <p:txBody>
          <a:bodyPr/>
          <a:lstStyle>
            <a:lvl1pPr>
              <a:spcBef>
                <a:spcPts val="1200"/>
              </a:spcBef>
              <a:spcAft>
                <a:spcPts val="1200"/>
              </a:spcAft>
              <a:defRPr sz="3600" b="1">
                <a:solidFill>
                  <a:srgbClr val="1F497D"/>
                </a:solidFill>
                <a:latin typeface="Arial" panose="020B0604020202020204" pitchFamily="34" charset="0"/>
                <a:cs typeface="Arial" panose="020B0604020202020204" pitchFamily="34" charset="0"/>
              </a:defRPr>
            </a:lvl1pPr>
          </a:lstStyle>
          <a:p>
            <a:r>
              <a:rPr lang="en-US"/>
              <a:t>Click to edit Master title style</a:t>
            </a:r>
            <a:endParaRPr lang="en-AU"/>
          </a:p>
        </p:txBody>
      </p:sp>
      <p:sp>
        <p:nvSpPr>
          <p:cNvPr id="6" name="Text Placeholder 5"/>
          <p:cNvSpPr>
            <a:spLocks noGrp="1"/>
          </p:cNvSpPr>
          <p:nvPr>
            <p:ph type="body" sz="quarter" idx="10"/>
          </p:nvPr>
        </p:nvSpPr>
        <p:spPr>
          <a:xfrm>
            <a:off x="1329268" y="1313391"/>
            <a:ext cx="9736666" cy="2174876"/>
          </a:xfrm>
          <a:prstGeom prst="rect">
            <a:avLst/>
          </a:prstGeom>
          <a:solidFill>
            <a:srgbClr val="D7E2EC"/>
          </a:solidFill>
          <a:ln>
            <a:noFill/>
          </a:ln>
        </p:spPr>
        <p:txBody>
          <a:bodyPr/>
          <a:lstStyle>
            <a:lvl1pPr marL="0" indent="0">
              <a:lnSpc>
                <a:spcPct val="100000"/>
              </a:lnSpc>
              <a:spcBef>
                <a:spcPts val="1200"/>
              </a:spcBef>
              <a:spcAft>
                <a:spcPts val="1200"/>
              </a:spcAft>
              <a:buNone/>
              <a:defRPr sz="2000" b="1">
                <a:latin typeface="Arial" panose="020B0604020202020204" pitchFamily="34" charset="0"/>
                <a:cs typeface="Arial" panose="020B0604020202020204" pitchFamily="34" charset="0"/>
              </a:defRPr>
            </a:lvl1pPr>
          </a:lstStyle>
          <a:p>
            <a:pPr lvl="0"/>
            <a:r>
              <a:rPr lang="en-US"/>
              <a:t>Click to edit Master text styles</a:t>
            </a:r>
          </a:p>
        </p:txBody>
      </p:sp>
      <p:sp>
        <p:nvSpPr>
          <p:cNvPr id="8" name="Text Placeholder 7"/>
          <p:cNvSpPr>
            <a:spLocks noGrp="1"/>
          </p:cNvSpPr>
          <p:nvPr>
            <p:ph type="body" sz="quarter" idx="11"/>
          </p:nvPr>
        </p:nvSpPr>
        <p:spPr>
          <a:xfrm>
            <a:off x="1328738" y="3487738"/>
            <a:ext cx="9737725" cy="2600325"/>
          </a:xfrm>
          <a:prstGeom prst="rect">
            <a:avLst/>
          </a:prstGeom>
        </p:spPr>
        <p:txBody>
          <a:bodyPr/>
          <a:lstStyle>
            <a:lvl1pPr marL="0" indent="0">
              <a:spcBef>
                <a:spcPts val="1200"/>
              </a:spcBef>
              <a:spcAft>
                <a:spcPts val="1200"/>
              </a:spcAft>
              <a:buNone/>
              <a:defRPr sz="1800">
                <a:solidFill>
                  <a:srgbClr val="1F497D"/>
                </a:solidFill>
                <a:latin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2511715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example slide">
    <p:spTree>
      <p:nvGrpSpPr>
        <p:cNvPr id="1" name=""/>
        <p:cNvGrpSpPr/>
        <p:nvPr/>
      </p:nvGrpSpPr>
      <p:grpSpPr>
        <a:xfrm>
          <a:off x="0" y="0"/>
          <a:ext cx="0" cy="0"/>
          <a:chOff x="0" y="0"/>
          <a:chExt cx="0" cy="0"/>
        </a:xfrm>
      </p:grpSpPr>
      <p:sp>
        <p:nvSpPr>
          <p:cNvPr id="8" name="Text Placeholder 7"/>
          <p:cNvSpPr>
            <a:spLocks noGrp="1"/>
          </p:cNvSpPr>
          <p:nvPr>
            <p:ph type="body" sz="quarter" idx="11"/>
          </p:nvPr>
        </p:nvSpPr>
        <p:spPr>
          <a:xfrm>
            <a:off x="1329267" y="628650"/>
            <a:ext cx="9737725" cy="2600325"/>
          </a:xfrm>
          <a:prstGeom prst="rect">
            <a:avLst/>
          </a:prstGeom>
        </p:spPr>
        <p:txBody>
          <a:bodyPr/>
          <a:lstStyle>
            <a:lvl1pPr marL="0" indent="0">
              <a:spcBef>
                <a:spcPts val="1200"/>
              </a:spcBef>
              <a:spcAft>
                <a:spcPts val="1200"/>
              </a:spcAft>
              <a:buNone/>
              <a:defRPr sz="1800">
                <a:solidFill>
                  <a:srgbClr val="1F497D"/>
                </a:solidFill>
                <a:latin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1938864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Heading with Table">
    <p:spTree>
      <p:nvGrpSpPr>
        <p:cNvPr id="1" name=""/>
        <p:cNvGrpSpPr/>
        <p:nvPr/>
      </p:nvGrpSpPr>
      <p:grpSpPr>
        <a:xfrm>
          <a:off x="0" y="0"/>
          <a:ext cx="0" cy="0"/>
          <a:chOff x="0" y="0"/>
          <a:chExt cx="0" cy="0"/>
        </a:xfrm>
      </p:grpSpPr>
      <p:sp>
        <p:nvSpPr>
          <p:cNvPr id="4" name="Table Placeholder 3"/>
          <p:cNvSpPr>
            <a:spLocks noGrp="1"/>
          </p:cNvSpPr>
          <p:nvPr>
            <p:ph type="tbl" sz="quarter" idx="10"/>
          </p:nvPr>
        </p:nvSpPr>
        <p:spPr>
          <a:xfrm>
            <a:off x="838199" y="1067858"/>
            <a:ext cx="10659533" cy="5426075"/>
          </a:xfrm>
          <a:prstGeom prst="rect">
            <a:avLst/>
          </a:prstGeom>
        </p:spPr>
        <p:txBody>
          <a:bodyPr/>
          <a:lstStyle/>
          <a:p>
            <a:endParaRPr lang="en-AU"/>
          </a:p>
        </p:txBody>
      </p:sp>
      <p:sp>
        <p:nvSpPr>
          <p:cNvPr id="5" name="Title 1"/>
          <p:cNvSpPr txBox="1">
            <a:spLocks/>
          </p:cNvSpPr>
          <p:nvPr userDrawn="1"/>
        </p:nvSpPr>
        <p:spPr>
          <a:xfrm>
            <a:off x="838200" y="383117"/>
            <a:ext cx="9999133" cy="684741"/>
          </a:xfrm>
          <a:prstGeom prst="rect">
            <a:avLst/>
          </a:prstGeom>
        </p:spPr>
        <p:txBody>
          <a:bodyPr/>
          <a:lstStyle>
            <a:lvl1pPr algn="l" defTabSz="914400" rtl="0" eaLnBrk="1" latinLnBrk="0" hangingPunct="1">
              <a:lnSpc>
                <a:spcPct val="90000"/>
              </a:lnSpc>
              <a:spcBef>
                <a:spcPts val="1200"/>
              </a:spcBef>
              <a:spcAft>
                <a:spcPts val="1200"/>
              </a:spcAft>
              <a:buNone/>
              <a:defRPr sz="3600" b="1" kern="1200">
                <a:solidFill>
                  <a:srgbClr val="1F497D"/>
                </a:solidFill>
                <a:latin typeface="Arial" panose="020B0604020202020204" pitchFamily="34" charset="0"/>
                <a:ea typeface="+mj-ea"/>
                <a:cs typeface="Arial" panose="020B0604020202020204" pitchFamily="34" charset="0"/>
              </a:defRPr>
            </a:lvl1pPr>
          </a:lstStyle>
          <a:p>
            <a:r>
              <a:rPr lang="en-US"/>
              <a:t>Click to edit Master title style</a:t>
            </a:r>
            <a:endParaRPr lang="en-AU"/>
          </a:p>
        </p:txBody>
      </p:sp>
    </p:spTree>
    <p:extLst>
      <p:ext uri="{BB962C8B-B14F-4D97-AF65-F5344CB8AC3E}">
        <p14:creationId xmlns:p14="http://schemas.microsoft.com/office/powerpoint/2010/main" val="1683059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DE5C7B87-364C-4B1D-A78F-751F30FDF555}" type="datetimeFigureOut">
              <a:rPr lang="en-AU" smtClean="0"/>
              <a:t>11/08/2026</a:t>
            </a:fld>
            <a:endParaRPr lang="en-AU"/>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AU"/>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0A12A42-B7A7-4238-B233-4C5A65F31E40}" type="slidenum">
              <a:rPr lang="en-AU" smtClean="0"/>
              <a:t>‹#›</a:t>
            </a:fld>
            <a:endParaRPr lang="en-AU"/>
          </a:p>
        </p:txBody>
      </p:sp>
    </p:spTree>
    <p:extLst>
      <p:ext uri="{BB962C8B-B14F-4D97-AF65-F5344CB8AC3E}">
        <p14:creationId xmlns:p14="http://schemas.microsoft.com/office/powerpoint/2010/main" val="2864826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cSld name="End of Sess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10515600" cy="1325563"/>
          </a:xfrm>
          <a:prstGeom prst="rect">
            <a:avLst/>
          </a:prstGeom>
        </p:spPr>
        <p:txBody>
          <a:bodyPr/>
          <a:lstStyle>
            <a:lvl1pPr>
              <a:defRPr>
                <a:solidFill>
                  <a:schemeClr val="bg1"/>
                </a:solidFill>
              </a:defRPr>
            </a:lvl1pPr>
          </a:lstStyle>
          <a:p>
            <a:r>
              <a:rPr lang="en-US"/>
              <a:t>End of session #</a:t>
            </a:r>
            <a:endParaRPr lang="en-AU"/>
          </a:p>
        </p:txBody>
      </p:sp>
      <p:sp>
        <p:nvSpPr>
          <p:cNvPr id="3" name="Content Placeholder 2"/>
          <p:cNvSpPr>
            <a:spLocks noGrp="1"/>
          </p:cNvSpPr>
          <p:nvPr>
            <p:ph sz="half" idx="1" hasCustomPrompt="1"/>
          </p:nvPr>
        </p:nvSpPr>
        <p:spPr>
          <a:xfrm>
            <a:off x="838200" y="3004430"/>
            <a:ext cx="5181600" cy="1336216"/>
          </a:xfrm>
          <a:prstGeom prst="rect">
            <a:avLst/>
          </a:prstGeom>
        </p:spPr>
        <p:txBody>
          <a:bodyPr/>
          <a:lstStyle>
            <a:lvl1pPr marL="0" indent="0">
              <a:buNone/>
              <a:defRPr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Thank you!</a:t>
            </a:r>
          </a:p>
          <a:p>
            <a:pPr lvl="0"/>
            <a:r>
              <a:rPr lang="en-US"/>
              <a:t>Any questions?</a:t>
            </a:r>
            <a:endParaRPr lang="en-AU"/>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DE5C7B87-364C-4B1D-A78F-751F30FDF555}" type="datetimeFigureOut">
              <a:rPr lang="en-AU" smtClean="0"/>
              <a:t>11/08/2026</a:t>
            </a:fld>
            <a:endParaRPr lang="en-AU"/>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10A12A42-B7A7-4238-B233-4C5A65F31E40}" type="slidenum">
              <a:rPr lang="en-AU" smtClean="0"/>
              <a:t>‹#›</a:t>
            </a:fld>
            <a:endParaRPr lang="en-AU"/>
          </a:p>
        </p:txBody>
      </p:sp>
    </p:spTree>
    <p:extLst>
      <p:ext uri="{BB962C8B-B14F-4D97-AF65-F5344CB8AC3E}">
        <p14:creationId xmlns:p14="http://schemas.microsoft.com/office/powerpoint/2010/main" val="10823429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889000" y="1149350"/>
            <a:ext cx="10414000" cy="2324100"/>
          </a:xfrm>
          <a:prstGeom prst="rect">
            <a:avLst/>
          </a:prstGeom>
        </p:spPr>
        <p:txBody>
          <a:bodyPr anchor="b"/>
          <a:lstStyle/>
          <a:p>
            <a:r>
              <a:rPr lang="en-AU"/>
              <a:t>Click to edit Master title style</a:t>
            </a:r>
            <a:endParaRPr/>
          </a:p>
        </p:txBody>
      </p:sp>
      <p:sp>
        <p:nvSpPr>
          <p:cNvPr id="12" name="Body Level One…"/>
          <p:cNvSpPr txBox="1">
            <a:spLocks noGrp="1"/>
          </p:cNvSpPr>
          <p:nvPr>
            <p:ph type="body" sz="quarter" idx="1"/>
          </p:nvPr>
        </p:nvSpPr>
        <p:spPr>
          <a:xfrm>
            <a:off x="889000" y="3536950"/>
            <a:ext cx="10414000" cy="793750"/>
          </a:xfrm>
          <a:prstGeom prst="rect">
            <a:avLst/>
          </a:prstGeom>
        </p:spPr>
        <p:txBody>
          <a:bodyPr anchor="t"/>
          <a:lstStyle>
            <a:lvl1pPr marL="0" indent="0" algn="ctr">
              <a:spcBef>
                <a:spcPts val="0"/>
              </a:spcBef>
              <a:buSzTx/>
              <a:buNone/>
              <a:defRPr sz="2700"/>
            </a:lvl1pPr>
            <a:lvl2pPr marL="0" indent="114300" algn="ctr">
              <a:spcBef>
                <a:spcPts val="0"/>
              </a:spcBef>
              <a:buSzTx/>
              <a:buNone/>
              <a:defRPr sz="2700"/>
            </a:lvl2pPr>
            <a:lvl3pPr marL="0" indent="228600" algn="ctr">
              <a:spcBef>
                <a:spcPts val="0"/>
              </a:spcBef>
              <a:buSzTx/>
              <a:buNone/>
              <a:defRPr sz="2700"/>
            </a:lvl3pPr>
            <a:lvl4pPr marL="0" indent="342900" algn="ctr">
              <a:spcBef>
                <a:spcPts val="0"/>
              </a:spcBef>
              <a:buSzTx/>
              <a:buNone/>
              <a:defRPr sz="2700"/>
            </a:lvl4pPr>
            <a:lvl5pPr marL="0" indent="457200" algn="ctr">
              <a:spcBef>
                <a:spcPts val="0"/>
              </a:spcBef>
              <a:buSzTx/>
              <a:buNone/>
              <a:defRPr sz="2700"/>
            </a:lvl5pPr>
          </a:lstStyle>
          <a:p>
            <a:pPr lvl="0"/>
            <a:r>
              <a:rPr lang="en-AU"/>
              <a:t>Click to edit Master text styles</a:t>
            </a:r>
          </a:p>
          <a:p>
            <a:pPr lvl="1"/>
            <a:r>
              <a:rPr lang="en-AU"/>
              <a:t>Second level</a:t>
            </a:r>
          </a:p>
          <a:p>
            <a:pPr lvl="2"/>
            <a:r>
              <a:rPr lang="en-AU"/>
              <a:t>Third level</a:t>
            </a:r>
          </a:p>
          <a:p>
            <a:pPr lvl="3"/>
            <a:r>
              <a:rPr lang="en-AU"/>
              <a:t>Fourth level</a:t>
            </a:r>
          </a:p>
          <a:p>
            <a:pPr lvl="4"/>
            <a:r>
              <a:rPr lang="en-AU"/>
              <a:t>Fifth level</a:t>
            </a:r>
            <a:endParaRPr/>
          </a:p>
        </p:txBody>
      </p:sp>
      <p:sp>
        <p:nvSpPr>
          <p:cNvPr id="4" name="Slide Number">
            <a:extLst>
              <a:ext uri="{FF2B5EF4-FFF2-40B4-BE49-F238E27FC236}">
                <a16:creationId xmlns:a16="http://schemas.microsoft.com/office/drawing/2014/main" id="{DE047B91-102A-4BFC-823C-99CE8F500050}"/>
              </a:ext>
            </a:extLst>
          </p:cNvPr>
          <p:cNvSpPr txBox="1">
            <a:spLocks noGrp="1"/>
          </p:cNvSpPr>
          <p:nvPr>
            <p:ph type="sldNum" sz="quarter" idx="10"/>
          </p:nvPr>
        </p:nvSpPr>
        <p:spPr>
          <a:ln/>
        </p:spPr>
        <p:txBody>
          <a:bodyPr/>
          <a:lstStyle>
            <a:lvl1pPr>
              <a:defRPr/>
            </a:lvl1pPr>
          </a:lstStyle>
          <a:p>
            <a:fld id="{DDF5754E-7715-4B69-8B6E-F4FCEC3BBC72}" type="slidenum">
              <a:rPr lang="en-US" altLang="en-US"/>
              <a:pPr/>
              <a:t>‹#›</a:t>
            </a:fld>
            <a:endParaRPr lang="en-US" altLang="en-US"/>
          </a:p>
        </p:txBody>
      </p:sp>
    </p:spTree>
    <p:extLst>
      <p:ext uri="{BB962C8B-B14F-4D97-AF65-F5344CB8AC3E}">
        <p14:creationId xmlns:p14="http://schemas.microsoft.com/office/powerpoint/2010/main" val="1597165066"/>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Conten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846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End of Sessio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bg1"/>
                </a:solidFill>
              </a:defRPr>
            </a:lvl1pPr>
          </a:lstStyle>
          <a:p>
            <a:r>
              <a:rPr lang="en-US"/>
              <a:t>End of session #</a:t>
            </a:r>
            <a:endParaRPr lang="en-AU"/>
          </a:p>
        </p:txBody>
      </p:sp>
      <p:sp>
        <p:nvSpPr>
          <p:cNvPr id="3" name="Content Placeholder 2"/>
          <p:cNvSpPr>
            <a:spLocks noGrp="1"/>
          </p:cNvSpPr>
          <p:nvPr>
            <p:ph sz="half" idx="1" hasCustomPrompt="1"/>
          </p:nvPr>
        </p:nvSpPr>
        <p:spPr>
          <a:xfrm>
            <a:off x="838200" y="3004430"/>
            <a:ext cx="5181600" cy="1336216"/>
          </a:xfrm>
        </p:spPr>
        <p:txBody>
          <a:bodyPr/>
          <a:lstStyle>
            <a:lvl1pPr marL="0" indent="0">
              <a:buNone/>
              <a:defRPr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Thank you!</a:t>
            </a:r>
          </a:p>
          <a:p>
            <a:pPr lvl="0"/>
            <a:r>
              <a:rPr lang="en-US"/>
              <a:t>Any questions?</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DE5C7B87-364C-4B1D-A78F-751F30FDF555}" type="datetimeFigureOut">
              <a:rPr lang="en-AU" smtClean="0"/>
              <a:t>11/08/2026</a:t>
            </a:fld>
            <a:endParaRPr lang="en-AU"/>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10A12A42-B7A7-4238-B233-4C5A65F31E40}" type="slidenum">
              <a:rPr lang="en-AU" smtClean="0"/>
              <a:t>‹#›</a:t>
            </a:fld>
            <a:endParaRPr lang="en-AU"/>
          </a:p>
        </p:txBody>
      </p:sp>
    </p:spTree>
    <p:extLst>
      <p:ext uri="{BB962C8B-B14F-4D97-AF65-F5344CB8AC3E}">
        <p14:creationId xmlns:p14="http://schemas.microsoft.com/office/powerpoint/2010/main" val="3126505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DE5C7B87-364C-4B1D-A78F-751F30FDF555}" type="datetimeFigureOut">
              <a:rPr lang="en-AU" smtClean="0"/>
              <a:t>11/08/2026</a:t>
            </a:fld>
            <a:endParaRPr lang="en-AU"/>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AU"/>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0A12A42-B7A7-4238-B233-4C5A65F31E40}" type="slidenum">
              <a:rPr lang="en-AU" smtClean="0"/>
              <a:t>‹#›</a:t>
            </a:fld>
            <a:endParaRPr lang="en-AU"/>
          </a:p>
        </p:txBody>
      </p:sp>
    </p:spTree>
    <p:extLst>
      <p:ext uri="{BB962C8B-B14F-4D97-AF65-F5344CB8AC3E}">
        <p14:creationId xmlns:p14="http://schemas.microsoft.com/office/powerpoint/2010/main" val="34061078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ext and Image">
    <p:spTree>
      <p:nvGrpSpPr>
        <p:cNvPr id="1" name=""/>
        <p:cNvGrpSpPr/>
        <p:nvPr/>
      </p:nvGrpSpPr>
      <p:grpSpPr>
        <a:xfrm>
          <a:off x="0" y="0"/>
          <a:ext cx="0" cy="0"/>
          <a:chOff x="0" y="0"/>
          <a:chExt cx="0" cy="0"/>
        </a:xfrm>
      </p:grpSpPr>
      <p:sp>
        <p:nvSpPr>
          <p:cNvPr id="2" name="Title 1"/>
          <p:cNvSpPr>
            <a:spLocks noGrp="1"/>
          </p:cNvSpPr>
          <p:nvPr>
            <p:ph type="title"/>
          </p:nvPr>
        </p:nvSpPr>
        <p:spPr>
          <a:xfrm>
            <a:off x="1249133" y="493184"/>
            <a:ext cx="9999133" cy="684741"/>
          </a:xfrm>
          <a:prstGeom prst="rect">
            <a:avLst/>
          </a:prstGeom>
        </p:spPr>
        <p:txBody>
          <a:bodyPr/>
          <a:lstStyle>
            <a:lvl1pPr>
              <a:spcBef>
                <a:spcPts val="1200"/>
              </a:spcBef>
              <a:spcAft>
                <a:spcPts val="1200"/>
              </a:spcAft>
              <a:defRPr sz="3600" b="1">
                <a:solidFill>
                  <a:srgbClr val="1F497D"/>
                </a:solidFill>
                <a:latin typeface="Arial" panose="020B0604020202020204" pitchFamily="34" charset="0"/>
                <a:cs typeface="Arial" panose="020B0604020202020204" pitchFamily="34" charset="0"/>
              </a:defRPr>
            </a:lvl1pPr>
          </a:lstStyle>
          <a:p>
            <a:r>
              <a:rPr lang="en-US"/>
              <a:t>Click to edit Master title style</a:t>
            </a:r>
            <a:endParaRPr lang="en-AU"/>
          </a:p>
        </p:txBody>
      </p:sp>
      <p:sp>
        <p:nvSpPr>
          <p:cNvPr id="3" name="Text Placeholder 5"/>
          <p:cNvSpPr>
            <a:spLocks noGrp="1"/>
          </p:cNvSpPr>
          <p:nvPr>
            <p:ph type="body" sz="quarter" idx="11"/>
          </p:nvPr>
        </p:nvSpPr>
        <p:spPr>
          <a:xfrm>
            <a:off x="1249134" y="1281339"/>
            <a:ext cx="6650266" cy="5005388"/>
          </a:xfrm>
          <a:prstGeom prst="rect">
            <a:avLst/>
          </a:prstGeom>
        </p:spPr>
        <p:txBody>
          <a:bodyPr/>
          <a:lstStyle>
            <a:lvl1pPr marL="228600" indent="-360000">
              <a:spcBef>
                <a:spcPts val="600"/>
              </a:spcBef>
              <a:spcAft>
                <a:spcPts val="600"/>
              </a:spcAft>
              <a:buFont typeface="Arial" panose="020B0604020202020204" pitchFamily="34" charset="0"/>
              <a:buChar char="•"/>
              <a:defRPr sz="2400">
                <a:solidFill>
                  <a:srgbClr val="1F497D"/>
                </a:solidFill>
                <a:latin typeface="Arial" panose="020B0604020202020204" pitchFamily="34" charset="0"/>
                <a:cs typeface="Arial" panose="020B0604020202020204" pitchFamily="34" charset="0"/>
              </a:defRPr>
            </a:lvl1pPr>
            <a:lvl2pPr indent="-360000">
              <a:spcBef>
                <a:spcPts val="600"/>
              </a:spcBef>
              <a:spcAft>
                <a:spcPts val="600"/>
              </a:spcAft>
              <a:defRPr>
                <a:solidFill>
                  <a:srgbClr val="1F497D"/>
                </a:solidFill>
                <a:latin typeface="Arial" panose="020B0604020202020204" pitchFamily="34" charset="0"/>
                <a:cs typeface="Arial" panose="020B0604020202020204" pitchFamily="34" charset="0"/>
              </a:defRPr>
            </a:lvl2pPr>
          </a:lstStyle>
          <a:p>
            <a:pPr lvl="1"/>
            <a:r>
              <a:rPr lang="en-US"/>
              <a:t>Click to edit Master text styles</a:t>
            </a:r>
          </a:p>
        </p:txBody>
      </p:sp>
      <p:sp>
        <p:nvSpPr>
          <p:cNvPr id="5" name="Picture Placeholder 4"/>
          <p:cNvSpPr>
            <a:spLocks noGrp="1"/>
          </p:cNvSpPr>
          <p:nvPr>
            <p:ph type="pic" sz="quarter" idx="12"/>
          </p:nvPr>
        </p:nvSpPr>
        <p:spPr>
          <a:xfrm>
            <a:off x="7975600" y="1281113"/>
            <a:ext cx="3273425" cy="5005387"/>
          </a:xfrm>
          <a:prstGeom prst="rect">
            <a:avLst/>
          </a:prstGeom>
        </p:spPr>
        <p:txBody>
          <a:bodyPr/>
          <a:lstStyle/>
          <a:p>
            <a:endParaRPr lang="en-AU"/>
          </a:p>
        </p:txBody>
      </p:sp>
    </p:spTree>
    <p:extLst>
      <p:ext uri="{BB962C8B-B14F-4D97-AF65-F5344CB8AC3E}">
        <p14:creationId xmlns:p14="http://schemas.microsoft.com/office/powerpoint/2010/main" val="8989575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CB2FB33-4BC5-4608-A555-F4C8D5E27CF3}" type="datetimeFigureOut">
              <a:rPr lang="en-AU" smtClean="0"/>
              <a:t>11/08/2026</a:t>
            </a:fld>
            <a:endParaRPr lang="en-AU"/>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37CC918-889B-4653-894A-3E842A21691B}" type="slidenum">
              <a:rPr lang="en-AU" smtClean="0"/>
              <a:t>‹#›</a:t>
            </a:fld>
            <a:endParaRPr lang="en-AU"/>
          </a:p>
        </p:txBody>
      </p:sp>
    </p:spTree>
    <p:extLst>
      <p:ext uri="{BB962C8B-B14F-4D97-AF65-F5344CB8AC3E}">
        <p14:creationId xmlns:p14="http://schemas.microsoft.com/office/powerpoint/2010/main" val="367037725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image" Target="../media/image2.png"/><Relationship Id="rId5" Type="http://schemas.openxmlformats.org/officeDocument/2006/relationships/slideLayout" Target="../slideLayouts/slideLayout8.xml"/><Relationship Id="rId10" Type="http://schemas.openxmlformats.org/officeDocument/2006/relationships/theme" Target="../theme/theme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theme" Target="../theme/theme5.xml"/><Relationship Id="rId4"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624549" y="0"/>
            <a:ext cx="8567451" cy="4079903"/>
          </a:xfrm>
          <a:prstGeom prst="rect">
            <a:avLst/>
          </a:prstGeom>
        </p:spPr>
      </p:pic>
    </p:spTree>
    <p:extLst>
      <p:ext uri="{BB962C8B-B14F-4D97-AF65-F5344CB8AC3E}">
        <p14:creationId xmlns:p14="http://schemas.microsoft.com/office/powerpoint/2010/main" val="324714097"/>
      </p:ext>
    </p:extLst>
  </p:cSld>
  <p:clrMap bg1="lt1" tx1="dk1" bg2="lt2" tx2="dk2" accent1="accent1" accent2="accent2" accent3="accent3" accent4="accent4" accent5="accent5" accent6="accent6" hlink="hlink" folHlink="folHlink"/>
  <p:sldLayoutIdLst>
    <p:sldLayoutId id="2147483662" r:id="rId1"/>
    <p:sldLayoutId id="214748369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250582" y="2919207"/>
            <a:ext cx="10504813" cy="3662541"/>
          </a:xfrm>
          <a:prstGeom prst="rect">
            <a:avLst/>
          </a:prstGeom>
        </p:spPr>
        <p:txBody>
          <a:bodyPr wrap="square">
            <a:spAutoFit/>
          </a:bodyPr>
          <a:lstStyle/>
          <a:p>
            <a:pPr>
              <a:spcBef>
                <a:spcPts val="1200"/>
              </a:spcBef>
              <a:spcAft>
                <a:spcPts val="1200"/>
              </a:spcAft>
            </a:pPr>
            <a:r>
              <a:rPr lang="en-AU" sz="1600" b="1">
                <a:effectLst/>
                <a:latin typeface="Arial" panose="020B0604020202020204" pitchFamily="34" charset="0"/>
                <a:ea typeface="Calibri" panose="020F0502020204030204" pitchFamily="34" charset="0"/>
                <a:cs typeface="Times New Roman" panose="02020603050405020304" pitchFamily="18" charset="0"/>
              </a:rPr>
              <a:t>©</a:t>
            </a:r>
            <a:r>
              <a:rPr lang="en-AU" sz="1600" b="1" baseline="0">
                <a:effectLst/>
                <a:latin typeface="Arial" panose="020B0604020202020204" pitchFamily="34" charset="0"/>
                <a:ea typeface="Calibri" panose="020F0502020204030204" pitchFamily="34" charset="0"/>
                <a:cs typeface="Times New Roman" panose="02020603050405020304" pitchFamily="18" charset="0"/>
              </a:rPr>
              <a:t>        </a:t>
            </a:r>
            <a:r>
              <a:rPr lang="en-AU" sz="1600" b="1">
                <a:effectLst/>
                <a:latin typeface="Arial" panose="020B0604020202020204" pitchFamily="34" charset="0"/>
                <a:ea typeface="Calibri" panose="020F0502020204030204" pitchFamily="34" charset="0"/>
                <a:cs typeface="Times New Roman" panose="02020603050405020304" pitchFamily="18" charset="0"/>
              </a:rPr>
              <a:t>Ethos CRS</a:t>
            </a:r>
          </a:p>
          <a:p>
            <a:pPr>
              <a:spcBef>
                <a:spcPts val="600"/>
              </a:spcBef>
              <a:spcAft>
                <a:spcPts val="600"/>
              </a:spcAft>
            </a:pPr>
            <a:r>
              <a:rPr lang="en-AU" sz="1600">
                <a:effectLst/>
                <a:latin typeface="Arial" panose="020B0604020202020204" pitchFamily="34" charset="0"/>
                <a:ea typeface="Calibri" panose="020F0502020204030204" pitchFamily="34" charset="0"/>
                <a:cs typeface="Arial" panose="020B0604020202020204" pitchFamily="34" charset="0"/>
              </a:rPr>
              <a:t>All external materials in this document have been included with permission. No other parts of this publication may be reproduced, stored in a retrieval system or transmitted in any form or by any means – electronic or mechanical – photocopied, recorded or otherwise, without the prior written permission of Ethos CRS. All rights reserved.</a:t>
            </a:r>
          </a:p>
          <a:p>
            <a:pPr>
              <a:spcBef>
                <a:spcPts val="600"/>
              </a:spcBef>
              <a:spcAft>
                <a:spcPts val="600"/>
              </a:spcAft>
            </a:pPr>
            <a:r>
              <a:rPr lang="en-AU" sz="1600">
                <a:effectLst/>
                <a:latin typeface="Arial" panose="020B0604020202020204" pitchFamily="34" charset="0"/>
                <a:ea typeface="Calibri" panose="020F0502020204030204" pitchFamily="34" charset="0"/>
                <a:cs typeface="Arial" panose="020B0604020202020204" pitchFamily="34" charset="0"/>
              </a:rPr>
              <a:t>Except as expressly stated in these terms, no material in whole or in part from this workbook may be modified, copied, reproduced, published, uploaded, posted, transmitted, transferred, distributed or in any way exploited.</a:t>
            </a:r>
          </a:p>
          <a:p>
            <a:pPr>
              <a:spcBef>
                <a:spcPts val="600"/>
              </a:spcBef>
              <a:spcAft>
                <a:spcPts val="600"/>
              </a:spcAft>
            </a:pPr>
            <a:r>
              <a:rPr lang="en-AU" sz="1600">
                <a:effectLst/>
                <a:latin typeface="Arial" panose="020B0604020202020204" pitchFamily="34" charset="0"/>
                <a:ea typeface="Calibri" panose="020F0502020204030204" pitchFamily="34" charset="0"/>
                <a:cs typeface="Arial" panose="020B0604020202020204" pitchFamily="34" charset="0"/>
              </a:rPr>
              <a:t>Any such use is prohibited and will constitute an infringement of the copyright and other intellectual property rights of ours, or in the case of material licensed to us, the owner of such materials.</a:t>
            </a:r>
          </a:p>
          <a:p>
            <a:r>
              <a:rPr lang="en-AU" sz="1600">
                <a:effectLst/>
                <a:latin typeface="Arial" panose="020B0604020202020204" pitchFamily="34" charset="0"/>
                <a:ea typeface="Calibri" panose="020F0502020204030204" pitchFamily="34" charset="0"/>
                <a:cs typeface="Arial" panose="020B0604020202020204" pitchFamily="34" charset="0"/>
              </a:rPr>
              <a:t>Permission is given for the downloading and temporary storage of one or more of these pages for the purposes of viewing them on a personal computer or monitor for your own personal and private use. These pages may also be printed for your personal, private and non-commercial use if you do not alter the content, and you do not use any part of the content in any other publication, in whatever medium, without the prior written consent of Ethos CRS. </a:t>
            </a:r>
            <a:endParaRPr lang="en-AU" sz="1600">
              <a:latin typeface="Arial" panose="020B0604020202020204" pitchFamily="34" charset="0"/>
              <a:cs typeface="Arial" panose="020B0604020202020204" pitchFamily="34" charset="0"/>
            </a:endParaRPr>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761905" cy="6857143"/>
          </a:xfrm>
          <a:prstGeom prst="rect">
            <a:avLst/>
          </a:prstGeom>
        </p:spPr>
      </p:pic>
    </p:spTree>
    <p:extLst>
      <p:ext uri="{BB962C8B-B14F-4D97-AF65-F5344CB8AC3E}">
        <p14:creationId xmlns:p14="http://schemas.microsoft.com/office/powerpoint/2010/main" val="1147744627"/>
      </p:ext>
    </p:extLst>
  </p:cSld>
  <p:clrMap bg1="lt1" tx1="dk1" bg2="lt2" tx2="dk2" accent1="accent1" accent2="accent2" accent3="accent3" accent4="accent4" accent5="accent5" accent6="accent6" hlink="hlink" folHlink="folHlink"/>
  <p:sldLayoutIdLst>
    <p:sldLayoutId id="214748366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0" y="857"/>
            <a:ext cx="761905" cy="6857143"/>
          </a:xfrm>
          <a:prstGeom prst="rect">
            <a:avLst/>
          </a:prstGeom>
        </p:spPr>
      </p:pic>
    </p:spTree>
    <p:extLst>
      <p:ext uri="{BB962C8B-B14F-4D97-AF65-F5344CB8AC3E}">
        <p14:creationId xmlns:p14="http://schemas.microsoft.com/office/powerpoint/2010/main" val="4013339359"/>
      </p:ext>
    </p:extLst>
  </p:cSld>
  <p:clrMap bg1="lt1" tx1="dk1" bg2="lt2" tx2="dk2" accent1="accent1" accent2="accent2" accent3="accent3" accent4="accent4" accent5="accent5" accent6="accent6" hlink="hlink" folHlink="folHlink"/>
  <p:sldLayoutIdLst>
    <p:sldLayoutId id="2147483666" r:id="rId1"/>
    <p:sldLayoutId id="2147483676" r:id="rId2"/>
    <p:sldLayoutId id="2147483677" r:id="rId3"/>
    <p:sldLayoutId id="2147483678" r:id="rId4"/>
    <p:sldLayoutId id="2147483679" r:id="rId5"/>
    <p:sldLayoutId id="2147483680" r:id="rId6"/>
    <p:sldLayoutId id="2147483683" r:id="rId7"/>
    <p:sldLayoutId id="2147483684" r:id="rId8"/>
    <p:sldLayoutId id="2147483699"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857"/>
            <a:ext cx="761905" cy="6857143"/>
          </a:xfrm>
          <a:prstGeom prst="rect">
            <a:avLst/>
          </a:prstGeom>
        </p:spPr>
      </p:pic>
      <p:pic>
        <p:nvPicPr>
          <p:cNvPr id="3" name="Picture 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096762" y="857"/>
            <a:ext cx="6095238" cy="6857143"/>
          </a:xfrm>
          <a:prstGeom prst="rect">
            <a:avLst/>
          </a:prstGeom>
        </p:spPr>
      </p:pic>
      <p:sp>
        <p:nvSpPr>
          <p:cNvPr id="4" name="Content Placeholder 2"/>
          <p:cNvSpPr txBox="1">
            <a:spLocks/>
          </p:cNvSpPr>
          <p:nvPr userDrawn="1"/>
        </p:nvSpPr>
        <p:spPr>
          <a:xfrm>
            <a:off x="1055625" y="720000"/>
            <a:ext cx="5040000" cy="5040000"/>
          </a:xfrm>
          <a:prstGeom prst="rect">
            <a:avLst/>
          </a:prstGeo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AU" sz="3600" b="1" i="0" u="none" strike="noStrike" kern="1200" cap="none" spc="0" normalizeH="0" baseline="0" noProof="0">
                <a:ln>
                  <a:noFill/>
                </a:ln>
                <a:solidFill>
                  <a:srgbClr val="1F497D"/>
                </a:solidFill>
                <a:effectLst/>
                <a:uLnTx/>
                <a:uFillTx/>
                <a:latin typeface="Arial" panose="020B0604020202020204" pitchFamily="34" charset="0"/>
                <a:ea typeface="+mn-ea"/>
                <a:cs typeface="Arial" panose="020B0604020202020204" pitchFamily="34" charset="0"/>
              </a:rPr>
              <a:t>Thank you!</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AU" sz="3600" b="1" i="0" u="none" strike="noStrike" kern="1200" cap="none" spc="0" normalizeH="0" baseline="0" noProof="0">
              <a:ln>
                <a:noFill/>
              </a:ln>
              <a:solidFill>
                <a:srgbClr val="1F497D"/>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AU" sz="3600" b="1" i="0" u="none" strike="noStrike" kern="1200" cap="none" spc="0" normalizeH="0" baseline="0" noProof="0">
                <a:ln>
                  <a:noFill/>
                </a:ln>
                <a:solidFill>
                  <a:srgbClr val="1F497D"/>
                </a:solidFill>
                <a:effectLst/>
                <a:uLnTx/>
                <a:uFillTx/>
                <a:latin typeface="Arial" panose="020B0604020202020204" pitchFamily="34" charset="0"/>
                <a:ea typeface="+mn-ea"/>
                <a:cs typeface="Arial" panose="020B0604020202020204" pitchFamily="34" charset="0"/>
              </a:rPr>
              <a:t>Any questions?</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AU" sz="3600" b="1" i="0" u="none" strike="noStrike" kern="1200" cap="none" spc="0" normalizeH="0" baseline="0" noProof="0">
              <a:ln>
                <a:noFill/>
              </a:ln>
              <a:solidFill>
                <a:srgbClr val="1F497D"/>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AU" sz="3600" b="1" i="0" u="none" strike="noStrike" kern="1200" cap="none" spc="0" normalizeH="0" baseline="0" noProof="0">
                <a:ln>
                  <a:noFill/>
                </a:ln>
                <a:solidFill>
                  <a:srgbClr val="1F497D"/>
                </a:solidFill>
                <a:effectLst/>
                <a:uLnTx/>
                <a:uFillTx/>
                <a:latin typeface="Arial" panose="020B0604020202020204" pitchFamily="34" charset="0"/>
                <a:ea typeface="+mn-ea"/>
                <a:cs typeface="Arial" panose="020B0604020202020204" pitchFamily="34" charset="0"/>
              </a:rPr>
              <a:t>Please complete your evaluation after the workshop.</a:t>
            </a:r>
          </a:p>
        </p:txBody>
      </p:sp>
      <p:pic>
        <p:nvPicPr>
          <p:cNvPr id="5" name="Picture 4"/>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474730" y="1182177"/>
            <a:ext cx="5339302" cy="4494502"/>
          </a:xfrm>
          <a:prstGeom prst="rect">
            <a:avLst/>
          </a:prstGeom>
        </p:spPr>
      </p:pic>
    </p:spTree>
    <p:extLst>
      <p:ext uri="{BB962C8B-B14F-4D97-AF65-F5344CB8AC3E}">
        <p14:creationId xmlns:p14="http://schemas.microsoft.com/office/powerpoint/2010/main" val="561823799"/>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857"/>
            <a:ext cx="6095238" cy="6857143"/>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59034626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86" r:id="rId3"/>
    <p:sldLayoutId id="2147483687" r:id="rId4"/>
  </p:sldLayoutIdLst>
  <p:txStyles>
    <p:title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notesSlide" Target="../notesSlides/notesSlide40.xml"/><Relationship Id="rId1" Type="http://schemas.openxmlformats.org/officeDocument/2006/relationships/slideLayout" Target="../slideLayouts/slideLayout5.xml"/><Relationship Id="rId5" Type="http://schemas.openxmlformats.org/officeDocument/2006/relationships/image" Target="../media/image28.svg"/><Relationship Id="rId4" Type="http://schemas.openxmlformats.org/officeDocument/2006/relationships/image" Target="../media/image27.svg"/></Relationships>
</file>

<file path=ppt/slides/_rels/slide4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microsoft.com/office/2018/10/relationships/comments" Target="../comments/modernComment_DBE_85D717C.xml"/><Relationship Id="rId2" Type="http://schemas.openxmlformats.org/officeDocument/2006/relationships/notesSlide" Target="../notesSlides/notesSlide51.xml"/><Relationship Id="rId1" Type="http://schemas.openxmlformats.org/officeDocument/2006/relationships/slideLayout" Target="../slideLayouts/slideLayout10.xml"/><Relationship Id="rId4" Type="http://schemas.openxmlformats.org/officeDocument/2006/relationships/image" Target="../media/image8.sv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927048"/>
            <a:ext cx="8791460" cy="3462732"/>
          </a:xfrm>
          <a:prstGeom prst="rect">
            <a:avLst/>
          </a:prstGeom>
        </p:spPr>
        <p:txBody>
          <a:bodyPr wrap="square" anchor="b" anchorCtr="0">
            <a:noAutofit/>
          </a:bodyPr>
          <a:lstStyle/>
          <a:p>
            <a:pPr marL="360000"/>
            <a:r>
              <a:rPr lang="en-AU" sz="4400" b="1" dirty="0">
                <a:solidFill>
                  <a:schemeClr val="accent1"/>
                </a:solidFill>
                <a:latin typeface="Arial" panose="020B0604020202020204" pitchFamily="34" charset="0"/>
                <a:cs typeface="Arial" panose="020B0604020202020204" pitchFamily="34" charset="0"/>
              </a:rPr>
              <a:t>Intelligent influence</a:t>
            </a:r>
            <a:br>
              <a:rPr lang="en-AU" sz="4400" b="1" dirty="0">
                <a:solidFill>
                  <a:schemeClr val="accent1"/>
                </a:solidFill>
                <a:latin typeface="Arial" panose="020B0604020202020204" pitchFamily="34" charset="0"/>
                <a:cs typeface="Arial" panose="020B0604020202020204" pitchFamily="34" charset="0"/>
              </a:rPr>
            </a:br>
            <a:r>
              <a:rPr lang="en-AU" sz="2800" b="1" dirty="0">
                <a:solidFill>
                  <a:schemeClr val="accent3">
                    <a:lumMod val="50000"/>
                  </a:schemeClr>
                </a:solidFill>
                <a:latin typeface="Arial" panose="020B0604020202020204" pitchFamily="34" charset="0"/>
                <a:cs typeface="Arial" panose="020B0604020202020204" pitchFamily="34" charset="0"/>
              </a:rPr>
              <a:t>Digital Transformation Agency</a:t>
            </a:r>
          </a:p>
          <a:p>
            <a:pPr marL="360000"/>
            <a:endParaRPr lang="en-AU" sz="2800" b="1" dirty="0">
              <a:solidFill>
                <a:schemeClr val="accent2"/>
              </a:solidFill>
              <a:latin typeface="Arial" panose="020B0604020202020204" pitchFamily="34" charset="0"/>
              <a:cs typeface="Arial" panose="020B0604020202020204" pitchFamily="34" charset="0"/>
            </a:endParaRPr>
          </a:p>
          <a:p>
            <a:pPr marL="360000"/>
            <a:endParaRPr lang="en-AU" sz="2800" b="1" dirty="0">
              <a:solidFill>
                <a:schemeClr val="accent2"/>
              </a:solidFill>
              <a:latin typeface="Arial" panose="020B0604020202020204" pitchFamily="34" charset="0"/>
              <a:cs typeface="Arial" panose="020B0604020202020204" pitchFamily="34" charset="0"/>
            </a:endParaRPr>
          </a:p>
          <a:p>
            <a:pPr marL="360000"/>
            <a:endParaRPr lang="en-AU" sz="2800" b="1" dirty="0">
              <a:solidFill>
                <a:schemeClr val="accent2"/>
              </a:solidFill>
              <a:latin typeface="Arial" panose="020B0604020202020204" pitchFamily="34" charset="0"/>
              <a:cs typeface="Arial" panose="020B0604020202020204" pitchFamily="34" charset="0"/>
            </a:endParaRPr>
          </a:p>
        </p:txBody>
      </p:sp>
      <p:sp>
        <p:nvSpPr>
          <p:cNvPr id="5" name="Content Placeholder 2"/>
          <p:cNvSpPr txBox="1">
            <a:spLocks/>
          </p:cNvSpPr>
          <p:nvPr/>
        </p:nvSpPr>
        <p:spPr>
          <a:xfrm>
            <a:off x="472359" y="4930952"/>
            <a:ext cx="5840381" cy="2195111"/>
          </a:xfrm>
          <a:prstGeom prst="rect">
            <a:avLst/>
          </a:prstGeom>
          <a:ln w="57150">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1200"/>
              </a:spcBef>
              <a:spcAft>
                <a:spcPts val="1200"/>
              </a:spcAft>
              <a:buFont typeface="Arial" panose="020B0604020202020204" pitchFamily="34" charset="0"/>
              <a:buNone/>
            </a:pPr>
            <a:r>
              <a:rPr lang="en-AU" sz="2400" b="1">
                <a:solidFill>
                  <a:srgbClr val="1F497D"/>
                </a:solidFill>
                <a:latin typeface="Arial" panose="020B0604020202020204" pitchFamily="34" charset="0"/>
                <a:ea typeface="Cambria" panose="02040503050406030204" pitchFamily="18" charset="0"/>
                <a:cs typeface="Arial" panose="020B0604020202020204" pitchFamily="34" charset="0"/>
              </a:rPr>
              <a:t>Session 1</a:t>
            </a:r>
          </a:p>
          <a:p>
            <a:pPr marL="0" indent="0">
              <a:lnSpc>
                <a:spcPct val="100000"/>
              </a:lnSpc>
              <a:spcBef>
                <a:spcPts val="1200"/>
              </a:spcBef>
              <a:spcAft>
                <a:spcPts val="1200"/>
              </a:spcAft>
              <a:buFont typeface="Arial" panose="020B0604020202020204" pitchFamily="34" charset="0"/>
              <a:buNone/>
            </a:pPr>
            <a:br>
              <a:rPr lang="en-AU" sz="2400" b="1">
                <a:solidFill>
                  <a:srgbClr val="1F497D"/>
                </a:solidFill>
                <a:highlight>
                  <a:srgbClr val="FFFF00"/>
                </a:highlight>
                <a:latin typeface="Arial" panose="020B0604020202020204" pitchFamily="34" charset="0"/>
                <a:ea typeface="Cambria" panose="02040503050406030204" pitchFamily="18" charset="0"/>
                <a:cs typeface="Arial" panose="020B0604020202020204" pitchFamily="34" charset="0"/>
              </a:rPr>
            </a:br>
            <a:r>
              <a:rPr lang="en-AU" sz="2400" b="1">
                <a:solidFill>
                  <a:srgbClr val="1F497D"/>
                </a:solidFill>
                <a:highlight>
                  <a:srgbClr val="FFFF00"/>
                </a:highlight>
                <a:latin typeface="Arial" panose="020B0604020202020204" pitchFamily="34" charset="0"/>
                <a:ea typeface="Cambria" panose="02040503050406030204" pitchFamily="18" charset="0"/>
                <a:cs typeface="Arial" panose="020B0604020202020204" pitchFamily="34" charset="0"/>
              </a:rPr>
              <a:t>Facilitator</a:t>
            </a:r>
          </a:p>
        </p:txBody>
      </p:sp>
    </p:spTree>
    <p:extLst>
      <p:ext uri="{BB962C8B-B14F-4D97-AF65-F5344CB8AC3E}">
        <p14:creationId xmlns:p14="http://schemas.microsoft.com/office/powerpoint/2010/main" val="1185863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8812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8" y="0"/>
            <a:ext cx="12277548" cy="7980406"/>
          </a:xfrm>
          <a:prstGeom prst="rect">
            <a:avLst/>
          </a:prstGeom>
        </p:spPr>
      </p:pic>
      <p:sp>
        <p:nvSpPr>
          <p:cNvPr id="4" name="TextBox 3"/>
          <p:cNvSpPr txBox="1"/>
          <p:nvPr/>
        </p:nvSpPr>
        <p:spPr>
          <a:xfrm>
            <a:off x="1766223" y="966774"/>
            <a:ext cx="7471719" cy="1795849"/>
          </a:xfrm>
          <a:prstGeom prst="rect">
            <a:avLst/>
          </a:prstGeom>
          <a:ln w="57150">
            <a:noFill/>
          </a:ln>
        </p:spPr>
        <p:txBody>
          <a:bodyPr wrap="square" rtlCol="0">
            <a:noAutofit/>
          </a:bodyPr>
          <a:lstStyle/>
          <a:p>
            <a:pPr marL="360000" algn="ctr">
              <a:spcBef>
                <a:spcPts val="1200"/>
              </a:spcBef>
              <a:spcAft>
                <a:spcPts val="1200"/>
              </a:spcAft>
            </a:pPr>
            <a:r>
              <a:rPr lang="en-US" sz="4400">
                <a:solidFill>
                  <a:srgbClr val="1F497D"/>
                </a:solidFill>
                <a:latin typeface="Arial" panose="020B0604020202020204" pitchFamily="34" charset="0"/>
                <a:ea typeface="Cambria" panose="02040503050406030204" pitchFamily="18" charset="0"/>
                <a:cs typeface="Arial" panose="020B0604020202020204" pitchFamily="34" charset="0"/>
              </a:rPr>
              <a:t>Acknowledgement</a:t>
            </a:r>
            <a:endParaRPr lang="en-AU" sz="440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3787769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168" y="760540"/>
            <a:ext cx="5257800" cy="1325563"/>
          </a:xfrm>
        </p:spPr>
        <p:txBody>
          <a:bodyPr/>
          <a:lstStyle/>
          <a:p>
            <a:r>
              <a:rPr lang="en-US"/>
              <a:t>How to get the most out of this session</a:t>
            </a:r>
            <a:endParaRPr lang="en-AU"/>
          </a:p>
        </p:txBody>
      </p:sp>
      <p:sp>
        <p:nvSpPr>
          <p:cNvPr id="4" name="Content Placeholder 3"/>
          <p:cNvSpPr>
            <a:spLocks noGrp="1"/>
          </p:cNvSpPr>
          <p:nvPr>
            <p:ph sz="half" idx="2"/>
          </p:nvPr>
        </p:nvSpPr>
        <p:spPr>
          <a:xfrm>
            <a:off x="538242" y="2476050"/>
            <a:ext cx="5257800" cy="3621410"/>
          </a:xfrm>
        </p:spPr>
        <p:txBody>
          <a:bodyPr>
            <a:normAutofit/>
          </a:bodyPr>
          <a:lstStyle/>
          <a:p>
            <a:pPr marL="0" indent="0">
              <a:buNone/>
            </a:pPr>
            <a:r>
              <a:rPr lang="en-US">
                <a:solidFill>
                  <a:schemeClr val="bg1"/>
                </a:solidFill>
              </a:rPr>
              <a:t>Keep your workbook open</a:t>
            </a:r>
          </a:p>
          <a:p>
            <a:pPr marL="0" indent="0">
              <a:buNone/>
            </a:pPr>
            <a:r>
              <a:rPr lang="en-US">
                <a:solidFill>
                  <a:schemeClr val="bg1"/>
                </a:solidFill>
              </a:rPr>
              <a:t>Join discussions</a:t>
            </a:r>
          </a:p>
          <a:p>
            <a:pPr marL="0" indent="0">
              <a:buNone/>
            </a:pPr>
            <a:r>
              <a:rPr lang="en-US">
                <a:solidFill>
                  <a:schemeClr val="bg1"/>
                </a:solidFill>
              </a:rPr>
              <a:t>Dive into problems</a:t>
            </a:r>
          </a:p>
          <a:p>
            <a:pPr marL="0" indent="0">
              <a:buNone/>
            </a:pPr>
            <a:r>
              <a:rPr lang="en-US">
                <a:solidFill>
                  <a:schemeClr val="bg1"/>
                </a:solidFill>
              </a:rPr>
              <a:t>Engage with your peers</a:t>
            </a:r>
          </a:p>
          <a:p>
            <a:pPr marL="0" indent="0">
              <a:buNone/>
            </a:pPr>
            <a:r>
              <a:rPr lang="en-US">
                <a:solidFill>
                  <a:schemeClr val="bg1"/>
                </a:solidFill>
              </a:rPr>
              <a:t>Listen carefully</a:t>
            </a:r>
          </a:p>
          <a:p>
            <a:pPr marL="0" indent="0">
              <a:buNone/>
            </a:pPr>
            <a:r>
              <a:rPr lang="en-US">
                <a:solidFill>
                  <a:schemeClr val="bg1"/>
                </a:solidFill>
              </a:rPr>
              <a:t>Be patient</a:t>
            </a:r>
          </a:p>
          <a:p>
            <a:pPr marL="0" indent="0">
              <a:buNone/>
            </a:pPr>
            <a:r>
              <a:rPr lang="en-US">
                <a:solidFill>
                  <a:schemeClr val="bg1"/>
                </a:solidFill>
              </a:rPr>
              <a:t>Encourage others</a:t>
            </a:r>
          </a:p>
        </p:txBody>
      </p:sp>
      <p:pic>
        <p:nvPicPr>
          <p:cNvPr id="6" name="Picture 5" descr="A group of people standing in a room&#10;&#10;AI-generated content may be incorrect.">
            <a:extLst>
              <a:ext uri="{FF2B5EF4-FFF2-40B4-BE49-F238E27FC236}">
                <a16:creationId xmlns:a16="http://schemas.microsoft.com/office/drawing/2014/main" id="{BEF457C7-CD20-2F11-8234-9EBE822797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0" y="1396096"/>
            <a:ext cx="6096000" cy="4065807"/>
          </a:xfrm>
          <a:prstGeom prst="rect">
            <a:avLst/>
          </a:prstGeom>
        </p:spPr>
      </p:pic>
    </p:spTree>
    <p:extLst>
      <p:ext uri="{BB962C8B-B14F-4D97-AF65-F5344CB8AC3E}">
        <p14:creationId xmlns:p14="http://schemas.microsoft.com/office/powerpoint/2010/main" val="3330270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3"/>
          <p:cNvSpPr>
            <a:spLocks noGrp="1"/>
          </p:cNvSpPr>
          <p:nvPr>
            <p:ph sz="half" idx="2"/>
          </p:nvPr>
        </p:nvSpPr>
        <p:spPr>
          <a:xfrm>
            <a:off x="0" y="0"/>
            <a:ext cx="6254750" cy="6858000"/>
          </a:xfrm>
          <a:solidFill>
            <a:schemeClr val="accent5"/>
          </a:solidFill>
        </p:spPr>
        <p:txBody>
          <a:bodyPr>
            <a:normAutofit fontScale="77500" lnSpcReduction="20000"/>
          </a:bodyPr>
          <a:lstStyle/>
          <a:p>
            <a:pPr marL="0" indent="0" algn="ctr">
              <a:buNone/>
            </a:pPr>
            <a:endParaRPr lang="en-US" sz="3600" b="1">
              <a:solidFill>
                <a:schemeClr val="accent1"/>
              </a:solidFill>
            </a:endParaRPr>
          </a:p>
          <a:p>
            <a:pPr marL="0" indent="0" algn="ctr">
              <a:buNone/>
            </a:pPr>
            <a:endParaRPr lang="en-US" sz="3600" b="1">
              <a:solidFill>
                <a:schemeClr val="accent1"/>
              </a:solidFill>
            </a:endParaRPr>
          </a:p>
          <a:p>
            <a:pPr marL="0" indent="0" algn="ctr">
              <a:buNone/>
            </a:pPr>
            <a:r>
              <a:rPr lang="en-AU" sz="5400" b="1">
                <a:solidFill>
                  <a:schemeClr val="accent1"/>
                </a:solidFill>
              </a:rPr>
              <a:t>Your feedback is important to us</a:t>
            </a:r>
            <a:endParaRPr lang="en-AU" sz="4000" b="1">
              <a:solidFill>
                <a:schemeClr val="accent1"/>
              </a:solidFill>
            </a:endParaRPr>
          </a:p>
        </p:txBody>
      </p:sp>
      <p:sp>
        <p:nvSpPr>
          <p:cNvPr id="6" name="Content Placeholder 5"/>
          <p:cNvSpPr>
            <a:spLocks noGrp="1"/>
          </p:cNvSpPr>
          <p:nvPr>
            <p:ph sz="quarter" idx="4"/>
          </p:nvPr>
        </p:nvSpPr>
        <p:spPr>
          <a:xfrm>
            <a:off x="6607705" y="1598738"/>
            <a:ext cx="5040000" cy="3660523"/>
          </a:xfrm>
        </p:spPr>
        <p:txBody>
          <a:bodyPr>
            <a:normAutofit fontScale="77500" lnSpcReduction="20000"/>
          </a:bodyPr>
          <a:lstStyle/>
          <a:p>
            <a:pPr marL="360000" indent="0">
              <a:lnSpc>
                <a:spcPct val="120000"/>
              </a:lnSpc>
              <a:spcBef>
                <a:spcPts val="600"/>
              </a:spcBef>
              <a:spcAft>
                <a:spcPts val="600"/>
              </a:spcAft>
              <a:buNone/>
            </a:pPr>
            <a:r>
              <a:rPr lang="en-AU" sz="4000">
                <a:solidFill>
                  <a:srgbClr val="1F497D"/>
                </a:solidFill>
                <a:ea typeface="Calibri" panose="020F0502020204030204" pitchFamily="34" charset="0"/>
              </a:rPr>
              <a:t>Thank you for taking a moment at the end of this workshop to fill out the evaluation form.</a:t>
            </a:r>
          </a:p>
          <a:p>
            <a:pPr marL="360000" indent="0">
              <a:lnSpc>
                <a:spcPct val="120000"/>
              </a:lnSpc>
              <a:spcBef>
                <a:spcPts val="600"/>
              </a:spcBef>
              <a:spcAft>
                <a:spcPts val="600"/>
              </a:spcAft>
              <a:buNone/>
            </a:pPr>
            <a:r>
              <a:rPr lang="en-AU" sz="4000">
                <a:solidFill>
                  <a:srgbClr val="1F497D"/>
                </a:solidFill>
                <a:ea typeface="Calibri" panose="020F0502020204030204" pitchFamily="34" charset="0"/>
              </a:rPr>
              <a:t>Your facilitator or department contact will share the link with you. </a:t>
            </a:r>
          </a:p>
          <a:p>
            <a:pPr marL="720000" indent="-360000">
              <a:lnSpc>
                <a:spcPct val="100000"/>
              </a:lnSpc>
              <a:spcBef>
                <a:spcPts val="600"/>
              </a:spcBef>
              <a:spcAft>
                <a:spcPts val="600"/>
              </a:spcAft>
            </a:pPr>
            <a:endParaRPr lang="en-AU" sz="2400">
              <a:solidFill>
                <a:srgbClr val="1F497D"/>
              </a:solidFill>
              <a:ea typeface="Calibri" panose="020F0502020204030204" pitchFamily="34" charset="0"/>
            </a:endParaRPr>
          </a:p>
        </p:txBody>
      </p:sp>
      <p:pic>
        <p:nvPicPr>
          <p:cNvPr id="4" name="Graphic 3" descr="Bell outline">
            <a:extLst>
              <a:ext uri="{FF2B5EF4-FFF2-40B4-BE49-F238E27FC236}">
                <a16:creationId xmlns:a16="http://schemas.microsoft.com/office/drawing/2014/main" id="{35A4B493-6D03-98E4-FBA0-0DE20772B13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0074336">
            <a:off x="1331447" y="2163334"/>
            <a:ext cx="3591855" cy="3591855"/>
          </a:xfrm>
          <a:prstGeom prst="rect">
            <a:avLst/>
          </a:prstGeom>
        </p:spPr>
      </p:pic>
    </p:spTree>
    <p:extLst>
      <p:ext uri="{BB962C8B-B14F-4D97-AF65-F5344CB8AC3E}">
        <p14:creationId xmlns:p14="http://schemas.microsoft.com/office/powerpoint/2010/main" val="537930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200" fill="hold">
                                          <p:stCondLst>
                                            <p:cond delay="0"/>
                                          </p:stCondLst>
                                        </p:cTn>
                                        <p:tgtEl>
                                          <p:spTgt spid="4"/>
                                        </p:tgtEl>
                                        <p:attrNameLst>
                                          <p:attrName>r</p:attrName>
                                        </p:attrNameLst>
                                      </p:cBhvr>
                                    </p:animRot>
                                    <p:animRot by="-240000">
                                      <p:cBhvr>
                                        <p:cTn id="7" dur="400" fill="hold">
                                          <p:stCondLst>
                                            <p:cond delay="400"/>
                                          </p:stCondLst>
                                        </p:cTn>
                                        <p:tgtEl>
                                          <p:spTgt spid="4"/>
                                        </p:tgtEl>
                                        <p:attrNameLst>
                                          <p:attrName>r</p:attrName>
                                        </p:attrNameLst>
                                      </p:cBhvr>
                                    </p:animRot>
                                    <p:animRot by="240000">
                                      <p:cBhvr>
                                        <p:cTn id="8" dur="400" fill="hold">
                                          <p:stCondLst>
                                            <p:cond delay="800"/>
                                          </p:stCondLst>
                                        </p:cTn>
                                        <p:tgtEl>
                                          <p:spTgt spid="4"/>
                                        </p:tgtEl>
                                        <p:attrNameLst>
                                          <p:attrName>r</p:attrName>
                                        </p:attrNameLst>
                                      </p:cBhvr>
                                    </p:animRot>
                                    <p:animRot by="-240000">
                                      <p:cBhvr>
                                        <p:cTn id="9" dur="400" fill="hold">
                                          <p:stCondLst>
                                            <p:cond delay="1200"/>
                                          </p:stCondLst>
                                        </p:cTn>
                                        <p:tgtEl>
                                          <p:spTgt spid="4"/>
                                        </p:tgtEl>
                                        <p:attrNameLst>
                                          <p:attrName>r</p:attrName>
                                        </p:attrNameLst>
                                      </p:cBhvr>
                                    </p:animRot>
                                    <p:animRot by="120000">
                                      <p:cBhvr>
                                        <p:cTn id="10" dur="400" fill="hold">
                                          <p:stCondLst>
                                            <p:cond delay="16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914399" y="1256204"/>
            <a:ext cx="10811436" cy="5040000"/>
          </a:xfrm>
          <a:prstGeom prst="rect">
            <a:avLst/>
          </a:prstGeom>
          <a:ln w="57150">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0000" indent="0" defTabSz="360000">
              <a:lnSpc>
                <a:spcPct val="100000"/>
              </a:lnSpc>
              <a:spcBef>
                <a:spcPts val="1200"/>
              </a:spcBef>
              <a:spcAft>
                <a:spcPts val="1200"/>
              </a:spcAft>
              <a:buNone/>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After attending </a:t>
            </a:r>
            <a:r>
              <a:rPr lang="en-GB" sz="2400" i="1" dirty="0">
                <a:solidFill>
                  <a:srgbClr val="1F497D"/>
                </a:solidFill>
                <a:latin typeface="Arial" panose="020B0604020202020204" pitchFamily="34" charset="0"/>
                <a:ea typeface="Cambria" panose="02040503050406030204" pitchFamily="18" charset="0"/>
                <a:cs typeface="Arial" panose="020B0604020202020204" pitchFamily="34" charset="0"/>
              </a:rPr>
              <a:t>Intelligent influence, </a:t>
            </a: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you will be better able to:</a:t>
            </a:r>
          </a:p>
          <a:p>
            <a:pPr marL="702900" indent="-342900" defTabSz="360000">
              <a:lnSpc>
                <a:spcPct val="100000"/>
              </a:lnSpc>
              <a:spcBef>
                <a:spcPts val="1200"/>
              </a:spcBef>
              <a:spcAft>
                <a:spcPts val="1200"/>
              </a:spcAft>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use frameworks and tools to influence strategically and intelligently</a:t>
            </a:r>
          </a:p>
          <a:p>
            <a:pPr marL="702900" indent="-342900" defTabSz="360000">
              <a:lnSpc>
                <a:spcPct val="100000"/>
              </a:lnSpc>
              <a:spcBef>
                <a:spcPts val="1200"/>
              </a:spcBef>
              <a:spcAft>
                <a:spcPts val="1200"/>
              </a:spcAft>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identify who you need to influence</a:t>
            </a:r>
          </a:p>
          <a:p>
            <a:pPr marL="702900" indent="-342900" defTabSz="360000">
              <a:lnSpc>
                <a:spcPct val="100000"/>
              </a:lnSpc>
              <a:spcBef>
                <a:spcPts val="1200"/>
              </a:spcBef>
              <a:spcAft>
                <a:spcPts val="1200"/>
              </a:spcAft>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develop skills to communicate with impact and influence decision-makers and stakeholders</a:t>
            </a:r>
          </a:p>
          <a:p>
            <a:pPr marL="702900" indent="-342900" defTabSz="360000">
              <a:lnSpc>
                <a:spcPct val="100000"/>
              </a:lnSpc>
              <a:spcBef>
                <a:spcPts val="1200"/>
              </a:spcBef>
              <a:spcAft>
                <a:spcPts val="1200"/>
              </a:spcAft>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anticipate challenges and manage risks more effectively</a:t>
            </a:r>
          </a:p>
          <a:p>
            <a:pPr marL="702900" indent="-342900" defTabSz="360000">
              <a:lnSpc>
                <a:spcPct val="100000"/>
              </a:lnSpc>
              <a:spcBef>
                <a:spcPts val="1200"/>
              </a:spcBef>
              <a:spcAft>
                <a:spcPts val="1200"/>
              </a:spcAft>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resolve and transform conflict into positive outcomes.</a:t>
            </a:r>
          </a:p>
        </p:txBody>
      </p:sp>
      <p:sp>
        <p:nvSpPr>
          <p:cNvPr id="3" name="Title 1"/>
          <p:cNvSpPr txBox="1">
            <a:spLocks/>
          </p:cNvSpPr>
          <p:nvPr/>
        </p:nvSpPr>
        <p:spPr>
          <a:xfrm rot="10800000" flipV="1">
            <a:off x="1080000" y="198000"/>
            <a:ext cx="10080000" cy="720000"/>
          </a:xfrm>
          <a:prstGeom prst="rect">
            <a:avLst/>
          </a:prstGeom>
          <a:noFill/>
        </p:spPr>
        <p:txBody>
          <a:bodyPr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1200"/>
              </a:spcBef>
              <a:spcAft>
                <a:spcPts val="1200"/>
              </a:spcAft>
            </a:pPr>
            <a:r>
              <a:rPr lang="en-AU" sz="3600" b="1">
                <a:solidFill>
                  <a:srgbClr val="1F497D"/>
                </a:solidFill>
                <a:latin typeface="Arial" panose="020B0604020202020204" pitchFamily="34" charset="0"/>
                <a:cs typeface="Arial" panose="020B0604020202020204" pitchFamily="34" charset="0"/>
              </a:rPr>
              <a:t>Learning objectives</a:t>
            </a:r>
          </a:p>
        </p:txBody>
      </p:sp>
    </p:spTree>
    <p:extLst>
      <p:ext uri="{BB962C8B-B14F-4D97-AF65-F5344CB8AC3E}">
        <p14:creationId xmlns:p14="http://schemas.microsoft.com/office/powerpoint/2010/main" val="2037999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B6BAD-6948-E1CA-6153-EB31358AA11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2A48340-6B6E-0ABE-906C-AB2E2C92AAEB}"/>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1. </a:t>
            </a:r>
            <a:r>
              <a:rPr kumimoji="0" lang="en-GB"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What is influence and what </a:t>
            </a:r>
            <a:br>
              <a:rPr kumimoji="0" lang="en-GB"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br>
            <a:r>
              <a:rPr kumimoji="0" lang="en-GB"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makes an intelligent influencer? </a:t>
            </a:r>
            <a:endPar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197104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A11DE-8275-96E9-D818-D7E9C53FF5BB}"/>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402C7E4F-C598-105C-6441-41FB832EAE5B}"/>
              </a:ext>
            </a:extLst>
          </p:cNvPr>
          <p:cNvSpPr>
            <a:spLocks noGrp="1"/>
          </p:cNvSpPr>
          <p:nvPr>
            <p:ph type="body" sz="quarter" idx="10"/>
          </p:nvPr>
        </p:nvSpPr>
        <p:spPr>
          <a:xfrm>
            <a:off x="982403" y="-927518"/>
            <a:ext cx="11147035" cy="718457"/>
          </a:xfrm>
        </p:spPr>
        <p:txBody>
          <a:bodyPr/>
          <a:lstStyle/>
          <a:p>
            <a:r>
              <a:rPr lang="en-AU"/>
              <a:t>Quote</a:t>
            </a:r>
          </a:p>
        </p:txBody>
      </p:sp>
      <p:sp>
        <p:nvSpPr>
          <p:cNvPr id="10" name="Rectangle: Rounded Corners 9">
            <a:extLst>
              <a:ext uri="{FF2B5EF4-FFF2-40B4-BE49-F238E27FC236}">
                <a16:creationId xmlns:a16="http://schemas.microsoft.com/office/drawing/2014/main" id="{E3716831-D792-A7DC-D05A-8CCFC83879AC}"/>
              </a:ext>
            </a:extLst>
          </p:cNvPr>
          <p:cNvSpPr/>
          <p:nvPr/>
        </p:nvSpPr>
        <p:spPr>
          <a:xfrm>
            <a:off x="1717040" y="1013097"/>
            <a:ext cx="9484360" cy="48318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i="1">
                <a:latin typeface="Arial" panose="020B0604020202020204" pitchFamily="34" charset="0"/>
                <a:cs typeface="Arial" panose="020B0604020202020204" pitchFamily="34" charset="0"/>
              </a:rPr>
              <a:t>‘The capacity to have an effect on the character, development, or behaviour of someone or something, or the effect itself’</a:t>
            </a:r>
          </a:p>
          <a:p>
            <a:pPr algn="r"/>
            <a:endParaRPr lang="en-GB" sz="3200">
              <a:latin typeface="Arial" panose="020B0604020202020204" pitchFamily="34" charset="0"/>
              <a:cs typeface="Arial" panose="020B0604020202020204" pitchFamily="34" charset="0"/>
            </a:endParaRPr>
          </a:p>
          <a:p>
            <a:pPr algn="r"/>
            <a:r>
              <a:rPr lang="en-AU" sz="2800">
                <a:latin typeface="Arial" panose="020B0604020202020204" pitchFamily="34" charset="0"/>
                <a:cs typeface="Arial" panose="020B0604020202020204" pitchFamily="34" charset="0"/>
              </a:rPr>
              <a:t>Influence - Cambridge Dictionary, n.d.</a:t>
            </a:r>
          </a:p>
        </p:txBody>
      </p:sp>
    </p:spTree>
    <p:extLst>
      <p:ext uri="{BB962C8B-B14F-4D97-AF65-F5344CB8AC3E}">
        <p14:creationId xmlns:p14="http://schemas.microsoft.com/office/powerpoint/2010/main" val="28674695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945BF-D4C7-9D5B-0F27-C51638AD2FB7}"/>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62B8E45D-08B4-85E4-4AA0-A27A9CF40E2B}"/>
              </a:ext>
            </a:extLst>
          </p:cNvPr>
          <p:cNvSpPr>
            <a:spLocks noGrp="1"/>
          </p:cNvSpPr>
          <p:nvPr>
            <p:ph type="body" sz="quarter" idx="10"/>
          </p:nvPr>
        </p:nvSpPr>
        <p:spPr>
          <a:xfrm>
            <a:off x="6504690" y="293556"/>
            <a:ext cx="5716442" cy="718457"/>
          </a:xfrm>
        </p:spPr>
        <p:txBody>
          <a:bodyPr/>
          <a:lstStyle/>
          <a:p>
            <a:r>
              <a:rPr lang="en-GB" dirty="0"/>
              <a:t>An action and outcome</a:t>
            </a:r>
            <a:endParaRPr lang="en-AU" dirty="0"/>
          </a:p>
        </p:txBody>
      </p:sp>
      <p:sp>
        <p:nvSpPr>
          <p:cNvPr id="4" name="Content Placeholder 6">
            <a:extLst>
              <a:ext uri="{FF2B5EF4-FFF2-40B4-BE49-F238E27FC236}">
                <a16:creationId xmlns:a16="http://schemas.microsoft.com/office/drawing/2014/main" id="{69AC08A6-DFD4-C774-1B5F-EAC6265F3613}"/>
              </a:ext>
            </a:extLst>
          </p:cNvPr>
          <p:cNvSpPr>
            <a:spLocks noGrp="1"/>
          </p:cNvSpPr>
          <p:nvPr>
            <p:ph type="body" sz="quarter" idx="11"/>
          </p:nvPr>
        </p:nvSpPr>
        <p:spPr>
          <a:xfrm>
            <a:off x="6504690" y="1355092"/>
            <a:ext cx="5461746" cy="4766380"/>
          </a:xfrm>
        </p:spPr>
        <p:txBody>
          <a:bodyPr>
            <a:noAutofit/>
          </a:bodyPr>
          <a:lstStyle/>
          <a:p>
            <a:pPr marL="0" indent="0">
              <a:buNone/>
            </a:pPr>
            <a:r>
              <a:rPr lang="en-US" dirty="0"/>
              <a:t>An effective influencer draws on a toolkit of:</a:t>
            </a:r>
          </a:p>
          <a:p>
            <a:r>
              <a:rPr lang="en-AU" dirty="0"/>
              <a:t>Persuasion</a:t>
            </a:r>
          </a:p>
          <a:p>
            <a:pPr lvl="0"/>
            <a:r>
              <a:rPr lang="en-AU" dirty="0"/>
              <a:t>Active listening</a:t>
            </a:r>
          </a:p>
          <a:p>
            <a:pPr lvl="0"/>
            <a:r>
              <a:rPr lang="en-AU" dirty="0"/>
              <a:t>Relationship building </a:t>
            </a:r>
          </a:p>
          <a:p>
            <a:pPr lvl="0"/>
            <a:r>
              <a:rPr lang="en-AU" dirty="0"/>
              <a:t>Collaboration</a:t>
            </a:r>
          </a:p>
          <a:p>
            <a:pPr lvl="0"/>
            <a:r>
              <a:rPr lang="en-AU" dirty="0"/>
              <a:t>Stakeholder awareness</a:t>
            </a:r>
          </a:p>
          <a:p>
            <a:pPr lvl="0"/>
            <a:r>
              <a:rPr lang="en-AU" dirty="0"/>
              <a:t>Credibility</a:t>
            </a:r>
          </a:p>
          <a:p>
            <a:pPr lvl="0"/>
            <a:r>
              <a:rPr lang="en-AU" dirty="0"/>
              <a:t>Empathy</a:t>
            </a:r>
          </a:p>
          <a:p>
            <a:pPr lvl="0"/>
            <a:r>
              <a:rPr lang="en-AU" dirty="0"/>
              <a:t>Questioning</a:t>
            </a:r>
          </a:p>
          <a:p>
            <a:pPr lvl="0"/>
            <a:r>
              <a:rPr lang="en-AU" dirty="0"/>
              <a:t>Framing and reframing</a:t>
            </a:r>
          </a:p>
        </p:txBody>
      </p:sp>
      <p:pic>
        <p:nvPicPr>
          <p:cNvPr id="5" name="Picture 4" descr="Wooden toolbox">
            <a:extLst>
              <a:ext uri="{FF2B5EF4-FFF2-40B4-BE49-F238E27FC236}">
                <a16:creationId xmlns:a16="http://schemas.microsoft.com/office/drawing/2014/main" id="{51CA00CE-40DA-44EA-3F06-E938B80E0496}"/>
              </a:ext>
            </a:extLst>
          </p:cNvPr>
          <p:cNvPicPr>
            <a:picLocks noChangeAspect="1"/>
          </p:cNvPicPr>
          <p:nvPr/>
        </p:nvPicPr>
        <p:blipFill>
          <a:blip r:embed="rId3">
            <a:extLst>
              <a:ext uri="{28A0092B-C50C-407E-A947-70E740481C1C}">
                <a14:useLocalDpi xmlns:a14="http://schemas.microsoft.com/office/drawing/2010/main" val="0"/>
              </a:ext>
            </a:extLst>
          </a:blip>
          <a:srcRect l="46343" r="582"/>
          <a:stretch>
            <a:fillRect/>
          </a:stretch>
        </p:blipFill>
        <p:spPr>
          <a:xfrm>
            <a:off x="-1" y="0"/>
            <a:ext cx="5876365" cy="6858000"/>
          </a:xfrm>
          <a:prstGeom prst="rect">
            <a:avLst/>
          </a:prstGeom>
        </p:spPr>
      </p:pic>
    </p:spTree>
    <p:extLst>
      <p:ext uri="{BB962C8B-B14F-4D97-AF65-F5344CB8AC3E}">
        <p14:creationId xmlns:p14="http://schemas.microsoft.com/office/powerpoint/2010/main" val="1231788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Football players running, weaving footballs through line of cones, wearing sports team T-shirts and shorts">
            <a:extLst>
              <a:ext uri="{FF2B5EF4-FFF2-40B4-BE49-F238E27FC236}">
                <a16:creationId xmlns:a16="http://schemas.microsoft.com/office/drawing/2014/main" id="{13ABB0E5-C5D4-3803-6660-BAC50AFCF3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7431" y="0"/>
            <a:ext cx="10281885" cy="6858000"/>
          </a:xfrm>
          <a:prstGeom prst="rect">
            <a:avLst/>
          </a:prstGeom>
        </p:spPr>
      </p:pic>
    </p:spTree>
    <p:extLst>
      <p:ext uri="{BB962C8B-B14F-4D97-AF65-F5344CB8AC3E}">
        <p14:creationId xmlns:p14="http://schemas.microsoft.com/office/powerpoint/2010/main" val="30781700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69B6B0-CB90-C4C6-58E4-C71B588A038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8A2F33D-E21C-0DC9-364D-C82604D0EC32}"/>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2. What are the </a:t>
            </a:r>
            <a:r>
              <a:rPr kumimoji="0" lang="en-GB"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DTA’s influencing roles and responsibilities?</a:t>
            </a:r>
            <a:endPar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25061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3196679-A97E-5AEF-025B-370915015E96}"/>
              </a:ext>
            </a:extLst>
          </p:cNvPr>
          <p:cNvSpPr>
            <a:spLocks noGrp="1"/>
          </p:cNvSpPr>
          <p:nvPr>
            <p:ph type="body" sz="quarter" idx="10"/>
          </p:nvPr>
        </p:nvSpPr>
        <p:spPr>
          <a:xfrm>
            <a:off x="6385910" y="564777"/>
            <a:ext cx="5958489" cy="718457"/>
          </a:xfrm>
        </p:spPr>
        <p:txBody>
          <a:bodyPr/>
          <a:lstStyle/>
          <a:p>
            <a:r>
              <a:rPr lang="en-GB" dirty="0"/>
              <a:t>Influencing </a:t>
            </a:r>
          </a:p>
          <a:p>
            <a:r>
              <a:rPr lang="en-GB" dirty="0"/>
              <a:t>non-technical audiences </a:t>
            </a:r>
            <a:endParaRPr lang="en-AU" dirty="0"/>
          </a:p>
        </p:txBody>
      </p:sp>
      <p:sp>
        <p:nvSpPr>
          <p:cNvPr id="3" name="Text Placeholder 2">
            <a:extLst>
              <a:ext uri="{FF2B5EF4-FFF2-40B4-BE49-F238E27FC236}">
                <a16:creationId xmlns:a16="http://schemas.microsoft.com/office/drawing/2014/main" id="{666AF2A9-B7FE-0814-62F1-6810D99E6364}"/>
              </a:ext>
            </a:extLst>
          </p:cNvPr>
          <p:cNvSpPr>
            <a:spLocks noGrp="1"/>
          </p:cNvSpPr>
          <p:nvPr>
            <p:ph type="body" sz="quarter" idx="11"/>
          </p:nvPr>
        </p:nvSpPr>
        <p:spPr>
          <a:xfrm>
            <a:off x="6385910" y="2047822"/>
            <a:ext cx="10319659" cy="5005388"/>
          </a:xfrm>
        </p:spPr>
        <p:txBody>
          <a:bodyPr/>
          <a:lstStyle/>
          <a:p>
            <a:r>
              <a:rPr lang="en-GB" dirty="0"/>
              <a:t>Start with the outcome</a:t>
            </a:r>
          </a:p>
          <a:p>
            <a:r>
              <a:rPr lang="en-GB" dirty="0"/>
              <a:t>Tell the story behind the data</a:t>
            </a:r>
          </a:p>
          <a:p>
            <a:r>
              <a:rPr lang="en-GB" dirty="0"/>
              <a:t>Prioritise key evidence</a:t>
            </a:r>
          </a:p>
          <a:p>
            <a:r>
              <a:rPr lang="en-GB" dirty="0"/>
              <a:t>Understand your audience</a:t>
            </a:r>
          </a:p>
          <a:p>
            <a:r>
              <a:rPr lang="en-GB" dirty="0"/>
              <a:t>Speak your audience's language</a:t>
            </a:r>
          </a:p>
          <a:p>
            <a:r>
              <a:rPr lang="en-GB" dirty="0"/>
              <a:t>Link insights to impact</a:t>
            </a:r>
          </a:p>
          <a:p>
            <a:r>
              <a:rPr lang="en-GB" dirty="0"/>
              <a:t>Make the decision clear</a:t>
            </a:r>
          </a:p>
          <a:p>
            <a:endParaRPr lang="en-AU" b="1" dirty="0"/>
          </a:p>
        </p:txBody>
      </p:sp>
      <p:pic>
        <p:nvPicPr>
          <p:cNvPr id="10" name="Picture 9" descr="Person pointing at paper">
            <a:extLst>
              <a:ext uri="{FF2B5EF4-FFF2-40B4-BE49-F238E27FC236}">
                <a16:creationId xmlns:a16="http://schemas.microsoft.com/office/drawing/2014/main" id="{62FAFAFA-DEB4-F4CD-CE1D-680DBBBC3C3B}"/>
              </a:ext>
            </a:extLst>
          </p:cNvPr>
          <p:cNvPicPr>
            <a:picLocks noChangeAspect="1"/>
          </p:cNvPicPr>
          <p:nvPr/>
        </p:nvPicPr>
        <p:blipFill>
          <a:blip r:embed="rId3" cstate="print">
            <a:extLst>
              <a:ext uri="{28A0092B-C50C-407E-A947-70E740481C1C}">
                <a14:useLocalDpi xmlns:a14="http://schemas.microsoft.com/office/drawing/2010/main" val="0"/>
              </a:ext>
            </a:extLst>
          </a:blip>
          <a:srcRect l="16815"/>
          <a:stretch>
            <a:fillRect/>
          </a:stretch>
        </p:blipFill>
        <p:spPr>
          <a:xfrm>
            <a:off x="-2766861" y="0"/>
            <a:ext cx="8572952" cy="6858000"/>
          </a:xfrm>
          <a:prstGeom prst="rect">
            <a:avLst/>
          </a:prstGeom>
        </p:spPr>
      </p:pic>
    </p:spTree>
    <p:extLst>
      <p:ext uri="{BB962C8B-B14F-4D97-AF65-F5344CB8AC3E}">
        <p14:creationId xmlns:p14="http://schemas.microsoft.com/office/powerpoint/2010/main" val="3540506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42515BA-9221-3AA8-939E-C67890924E8D}"/>
              </a:ext>
            </a:extLst>
          </p:cNvPr>
          <p:cNvSpPr>
            <a:spLocks noGrp="1"/>
          </p:cNvSpPr>
          <p:nvPr>
            <p:ph type="body" sz="quarter" idx="10"/>
          </p:nvPr>
        </p:nvSpPr>
        <p:spPr/>
        <p:txBody>
          <a:bodyPr/>
          <a:lstStyle/>
          <a:p>
            <a:r>
              <a:rPr lang="en-GB"/>
              <a:t>What gets in the way </a:t>
            </a:r>
          </a:p>
          <a:p>
            <a:r>
              <a:rPr lang="en-GB"/>
              <a:t>of influence?</a:t>
            </a:r>
            <a:endParaRPr lang="en-AU"/>
          </a:p>
        </p:txBody>
      </p:sp>
      <p:sp>
        <p:nvSpPr>
          <p:cNvPr id="4" name="Content Placeholder 6">
            <a:extLst>
              <a:ext uri="{FF2B5EF4-FFF2-40B4-BE49-F238E27FC236}">
                <a16:creationId xmlns:a16="http://schemas.microsoft.com/office/drawing/2014/main" id="{04B3A75A-5DFE-AB3B-84DB-22CEFB1AF973}"/>
              </a:ext>
            </a:extLst>
          </p:cNvPr>
          <p:cNvSpPr>
            <a:spLocks noGrp="1"/>
          </p:cNvSpPr>
          <p:nvPr>
            <p:ph type="body" sz="quarter" idx="11"/>
          </p:nvPr>
        </p:nvSpPr>
        <p:spPr>
          <a:xfrm>
            <a:off x="1249134" y="2006220"/>
            <a:ext cx="5206028" cy="4239336"/>
          </a:xfrm>
        </p:spPr>
        <p:txBody>
          <a:bodyPr>
            <a:normAutofit/>
          </a:bodyPr>
          <a:lstStyle/>
          <a:p>
            <a:pPr marL="342900" indent="-342900"/>
            <a:r>
              <a:rPr lang="en-US"/>
              <a:t>Unclear or buried purpose </a:t>
            </a:r>
          </a:p>
          <a:p>
            <a:pPr marL="342900" indent="-342900"/>
            <a:r>
              <a:rPr lang="en-US"/>
              <a:t>Poor logic</a:t>
            </a:r>
          </a:p>
          <a:p>
            <a:pPr marL="342900" indent="-342900"/>
            <a:r>
              <a:rPr lang="en-US"/>
              <a:t>Jumbled sequence</a:t>
            </a:r>
          </a:p>
          <a:p>
            <a:pPr marL="342900" indent="-342900"/>
            <a:r>
              <a:rPr lang="en-US"/>
              <a:t>Unsubstantiated claims or incorrect information </a:t>
            </a:r>
          </a:p>
          <a:p>
            <a:pPr marL="342900" indent="-342900"/>
            <a:r>
              <a:rPr lang="en-US"/>
              <a:t>Bias or imbalanced views</a:t>
            </a:r>
          </a:p>
          <a:p>
            <a:pPr marL="342900" indent="-342900"/>
            <a:r>
              <a:rPr lang="en-US"/>
              <a:t>Basic errors – typos, grammar, incorrect information</a:t>
            </a:r>
          </a:p>
          <a:p>
            <a:pPr marL="342900" indent="-342900"/>
            <a:r>
              <a:rPr lang="en-US"/>
              <a:t>Inappropriate tone</a:t>
            </a:r>
          </a:p>
        </p:txBody>
      </p:sp>
      <p:pic>
        <p:nvPicPr>
          <p:cNvPr id="6" name="Picture 5" descr="Stack of file folders">
            <a:extLst>
              <a:ext uri="{FF2B5EF4-FFF2-40B4-BE49-F238E27FC236}">
                <a16:creationId xmlns:a16="http://schemas.microsoft.com/office/drawing/2014/main" id="{9836B0FF-5C88-F37D-60C6-564726F0729A}"/>
              </a:ext>
            </a:extLst>
          </p:cNvPr>
          <p:cNvPicPr>
            <a:picLocks noChangeAspect="1"/>
          </p:cNvPicPr>
          <p:nvPr/>
        </p:nvPicPr>
        <p:blipFill>
          <a:blip r:embed="rId3" cstate="print">
            <a:extLst>
              <a:ext uri="{28A0092B-C50C-407E-A947-70E740481C1C}">
                <a14:useLocalDpi xmlns:a14="http://schemas.microsoft.com/office/drawing/2010/main" val="0"/>
              </a:ext>
            </a:extLst>
          </a:blip>
          <a:srcRect t="3911" b="3911"/>
          <a:stretch>
            <a:fillRect/>
          </a:stretch>
        </p:blipFill>
        <p:spPr>
          <a:xfrm>
            <a:off x="6884371" y="0"/>
            <a:ext cx="4959966" cy="6858000"/>
          </a:xfrm>
          <a:prstGeom prst="rect">
            <a:avLst/>
          </a:prstGeom>
        </p:spPr>
      </p:pic>
    </p:spTree>
    <p:extLst>
      <p:ext uri="{BB962C8B-B14F-4D97-AF65-F5344CB8AC3E}">
        <p14:creationId xmlns:p14="http://schemas.microsoft.com/office/powerpoint/2010/main" val="7219959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65835-1CEA-FEE8-BEAC-66750807357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90177BD-7A30-40E1-4B9D-7712FA4BA57F}"/>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3. Understanding your stakeholders</a:t>
            </a:r>
          </a:p>
        </p:txBody>
      </p:sp>
    </p:spTree>
    <p:extLst>
      <p:ext uri="{BB962C8B-B14F-4D97-AF65-F5344CB8AC3E}">
        <p14:creationId xmlns:p14="http://schemas.microsoft.com/office/powerpoint/2010/main" val="21359500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133002" y="1631982"/>
            <a:ext cx="4962998" cy="2339543"/>
          </a:xfrm>
          <a:prstGeom prst="rect">
            <a:avLst/>
          </a:prstGeom>
          <a:ln w="57150">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360000">
              <a:lnSpc>
                <a:spcPct val="100000"/>
              </a:lnSpc>
              <a:spcBef>
                <a:spcPts val="600"/>
              </a:spcBef>
              <a:spcAft>
                <a:spcPts val="600"/>
              </a:spcAft>
              <a:buNone/>
            </a:pPr>
            <a:r>
              <a:rPr lang="en-GB" dirty="0">
                <a:solidFill>
                  <a:srgbClr val="1F497D"/>
                </a:solidFill>
                <a:latin typeface="Arial" panose="020B0604020202020204" pitchFamily="34" charset="0"/>
                <a:ea typeface="Cambria" panose="02040503050406030204" pitchFamily="18" charset="0"/>
                <a:cs typeface="Arial" panose="020B0604020202020204" pitchFamily="34" charset="0"/>
              </a:rPr>
              <a:t>any individual, group or party that has an interest or influence in the work, policies or outcomes of your organisation.</a:t>
            </a:r>
          </a:p>
          <a:p>
            <a:pPr marL="0" indent="-360000" defTabSz="360000">
              <a:lnSpc>
                <a:spcPct val="100000"/>
              </a:lnSpc>
              <a:spcBef>
                <a:spcPts val="600"/>
              </a:spcBef>
              <a:spcAft>
                <a:spcPts val="600"/>
              </a:spcAft>
            </a:pPr>
            <a:endParaRPr lang="en-GB"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
        <p:nvSpPr>
          <p:cNvPr id="3" name="Title 1"/>
          <p:cNvSpPr txBox="1">
            <a:spLocks/>
          </p:cNvSpPr>
          <p:nvPr/>
        </p:nvSpPr>
        <p:spPr>
          <a:xfrm rot="10800000" flipV="1">
            <a:off x="1056000" y="505143"/>
            <a:ext cx="10080000" cy="720000"/>
          </a:xfrm>
          <a:prstGeom prst="rect">
            <a:avLst/>
          </a:prstGeom>
          <a:noFill/>
        </p:spPr>
        <p:txBody>
          <a:bodyPr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1200"/>
              </a:spcBef>
              <a:spcAft>
                <a:spcPts val="1200"/>
              </a:spcAft>
            </a:pPr>
            <a:r>
              <a:rPr lang="en-AU" sz="3600" b="1" dirty="0">
                <a:solidFill>
                  <a:srgbClr val="1F497D"/>
                </a:solidFill>
                <a:latin typeface="Arial" panose="020B0604020202020204" pitchFamily="34" charset="0"/>
                <a:cs typeface="Arial" panose="020B0604020202020204" pitchFamily="34" charset="0"/>
              </a:rPr>
              <a:t>Your stakeholders are</a:t>
            </a:r>
          </a:p>
        </p:txBody>
      </p:sp>
      <p:pic>
        <p:nvPicPr>
          <p:cNvPr id="5" name="Picture 4" descr="People and speech bubbles">
            <a:extLst>
              <a:ext uri="{FF2B5EF4-FFF2-40B4-BE49-F238E27FC236}">
                <a16:creationId xmlns:a16="http://schemas.microsoft.com/office/drawing/2014/main" id="{B29C13DB-4E23-2C0F-B5BF-1B7F15A5D80D}"/>
              </a:ext>
            </a:extLst>
          </p:cNvPr>
          <p:cNvPicPr>
            <a:picLocks noChangeAspect="1"/>
          </p:cNvPicPr>
          <p:nvPr/>
        </p:nvPicPr>
        <p:blipFill>
          <a:blip r:embed="rId3" cstate="print">
            <a:extLst>
              <a:ext uri="{28A0092B-C50C-407E-A947-70E740481C1C}">
                <a14:useLocalDpi xmlns:a14="http://schemas.microsoft.com/office/drawing/2010/main" val="0"/>
              </a:ext>
            </a:extLst>
          </a:blip>
          <a:srcRect r="3619"/>
          <a:stretch>
            <a:fillRect/>
          </a:stretch>
        </p:blipFill>
        <p:spPr>
          <a:xfrm flipH="1">
            <a:off x="6583679" y="0"/>
            <a:ext cx="5608320" cy="6858000"/>
          </a:xfrm>
          <a:prstGeom prst="rect">
            <a:avLst/>
          </a:prstGeom>
        </p:spPr>
      </p:pic>
    </p:spTree>
    <p:extLst>
      <p:ext uri="{BB962C8B-B14F-4D97-AF65-F5344CB8AC3E}">
        <p14:creationId xmlns:p14="http://schemas.microsoft.com/office/powerpoint/2010/main" val="3380074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CFF44ED-E60E-54DC-DB46-7605C6635D30}"/>
              </a:ext>
            </a:extLst>
          </p:cNvPr>
          <p:cNvSpPr>
            <a:spLocks noGrp="1"/>
          </p:cNvSpPr>
          <p:nvPr>
            <p:ph type="body" sz="quarter" idx="10"/>
          </p:nvPr>
        </p:nvSpPr>
        <p:spPr>
          <a:xfrm>
            <a:off x="6163632" y="216582"/>
            <a:ext cx="10582984" cy="718457"/>
          </a:xfrm>
        </p:spPr>
        <p:txBody>
          <a:bodyPr/>
          <a:lstStyle/>
          <a:p>
            <a:r>
              <a:rPr lang="en-GB" dirty="0"/>
              <a:t>Stakeholder analysis</a:t>
            </a:r>
          </a:p>
        </p:txBody>
      </p:sp>
      <p:sp>
        <p:nvSpPr>
          <p:cNvPr id="3" name="Text Placeholder 2">
            <a:extLst>
              <a:ext uri="{FF2B5EF4-FFF2-40B4-BE49-F238E27FC236}">
                <a16:creationId xmlns:a16="http://schemas.microsoft.com/office/drawing/2014/main" id="{BFB7E6ED-D4B7-9721-DB13-7A2ABF6181A6}"/>
              </a:ext>
            </a:extLst>
          </p:cNvPr>
          <p:cNvSpPr>
            <a:spLocks noGrp="1"/>
          </p:cNvSpPr>
          <p:nvPr>
            <p:ph type="body" sz="quarter" idx="11"/>
          </p:nvPr>
        </p:nvSpPr>
        <p:spPr>
          <a:xfrm>
            <a:off x="5858832" y="1750573"/>
            <a:ext cx="6028368" cy="4531616"/>
          </a:xfrm>
        </p:spPr>
        <p:txBody>
          <a:bodyPr/>
          <a:lstStyle/>
          <a:p>
            <a:pPr marL="859536" lvl="1" indent="-457200"/>
            <a:r>
              <a:rPr lang="en-GB" sz="2800" dirty="0"/>
              <a:t>Know who matters and why </a:t>
            </a:r>
          </a:p>
          <a:p>
            <a:pPr marL="859536" lvl="1" indent="-457200"/>
            <a:r>
              <a:rPr lang="en-GB" sz="2800" dirty="0"/>
              <a:t>Understand interests, needs and influence </a:t>
            </a:r>
          </a:p>
          <a:p>
            <a:pPr marL="859536" lvl="1" indent="-457200"/>
            <a:r>
              <a:rPr lang="en-GB" sz="2800" dirty="0"/>
              <a:t>Identify potential champions and detractors </a:t>
            </a:r>
          </a:p>
          <a:p>
            <a:pPr marL="859536" lvl="1" indent="-457200"/>
            <a:r>
              <a:rPr lang="en-GB" sz="2800" dirty="0"/>
              <a:t>Prioritise engagement efforts </a:t>
            </a:r>
          </a:p>
          <a:p>
            <a:pPr marL="859536" lvl="1" indent="-457200"/>
            <a:r>
              <a:rPr lang="en-GB" sz="2800" dirty="0"/>
              <a:t>Reduce risks and surprises </a:t>
            </a:r>
          </a:p>
          <a:p>
            <a:pPr marL="859536" lvl="1" indent="-457200"/>
            <a:r>
              <a:rPr lang="en-GB" sz="2800" dirty="0"/>
              <a:t>Build support for successful outcomes</a:t>
            </a:r>
          </a:p>
        </p:txBody>
      </p:sp>
      <p:pic>
        <p:nvPicPr>
          <p:cNvPr id="11" name="Picture 10" descr="Question marks in a line and one question mark is lit">
            <a:extLst>
              <a:ext uri="{FF2B5EF4-FFF2-40B4-BE49-F238E27FC236}">
                <a16:creationId xmlns:a16="http://schemas.microsoft.com/office/drawing/2014/main" id="{17619108-49AD-B722-1947-FAE50465B618}"/>
              </a:ext>
            </a:extLst>
          </p:cNvPr>
          <p:cNvPicPr>
            <a:picLocks noChangeAspect="1"/>
          </p:cNvPicPr>
          <p:nvPr/>
        </p:nvPicPr>
        <p:blipFill>
          <a:blip r:embed="rId3" cstate="print">
            <a:extLst>
              <a:ext uri="{28A0092B-C50C-407E-A947-70E740481C1C}">
                <a14:useLocalDpi xmlns:a14="http://schemas.microsoft.com/office/drawing/2010/main" val="0"/>
              </a:ext>
            </a:extLst>
          </a:blip>
          <a:srcRect l="-141" t="-5503" r="51129" b="5503"/>
          <a:stretch>
            <a:fillRect/>
          </a:stretch>
        </p:blipFill>
        <p:spPr>
          <a:xfrm>
            <a:off x="-1" y="-482504"/>
            <a:ext cx="5858833" cy="7424919"/>
          </a:xfrm>
          <a:prstGeom prst="rect">
            <a:avLst/>
          </a:prstGeom>
        </p:spPr>
      </p:pic>
      <p:sp>
        <p:nvSpPr>
          <p:cNvPr id="13" name="TextBox 12">
            <a:extLst>
              <a:ext uri="{FF2B5EF4-FFF2-40B4-BE49-F238E27FC236}">
                <a16:creationId xmlns:a16="http://schemas.microsoft.com/office/drawing/2014/main" id="{EC3906AC-DE4E-F0D6-AA31-A0601931E905}"/>
              </a:ext>
            </a:extLst>
          </p:cNvPr>
          <p:cNvSpPr txBox="1"/>
          <p:nvPr/>
        </p:nvSpPr>
        <p:spPr>
          <a:xfrm>
            <a:off x="6163632" y="935039"/>
            <a:ext cx="9055100" cy="523220"/>
          </a:xfrm>
          <a:prstGeom prst="rect">
            <a:avLst/>
          </a:prstGeom>
          <a:noFill/>
          <a:ln w="57150">
            <a:noFill/>
          </a:ln>
        </p:spPr>
        <p:txBody>
          <a:bodyPr wrap="square">
            <a:spAutoFit/>
          </a:bodyPr>
          <a:lstStyle/>
          <a:p>
            <a:pPr marL="0" indent="0">
              <a:buNone/>
            </a:pPr>
            <a:r>
              <a:rPr lang="en-GB" sz="2800" b="1" dirty="0">
                <a:solidFill>
                  <a:schemeClr val="accent1"/>
                </a:solidFill>
                <a:latin typeface="Arial" panose="020B0604020202020204" pitchFamily="34" charset="0"/>
                <a:cs typeface="Arial" panose="020B0604020202020204" pitchFamily="34" charset="0"/>
              </a:rPr>
              <a:t>Why it’s important</a:t>
            </a:r>
          </a:p>
        </p:txBody>
      </p:sp>
    </p:spTree>
    <p:extLst>
      <p:ext uri="{BB962C8B-B14F-4D97-AF65-F5344CB8AC3E}">
        <p14:creationId xmlns:p14="http://schemas.microsoft.com/office/powerpoint/2010/main" val="1313846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E1E968C-DBC5-7FE6-F916-AEC6581FA5D3}"/>
              </a:ext>
            </a:extLst>
          </p:cNvPr>
          <p:cNvSpPr>
            <a:spLocks noGrp="1"/>
          </p:cNvSpPr>
          <p:nvPr>
            <p:ph type="body" sz="quarter" idx="10"/>
          </p:nvPr>
        </p:nvSpPr>
        <p:spPr>
          <a:xfrm>
            <a:off x="1092200" y="203857"/>
            <a:ext cx="10319659" cy="566382"/>
          </a:xfrm>
        </p:spPr>
        <p:txBody>
          <a:bodyPr/>
          <a:lstStyle/>
          <a:p>
            <a:r>
              <a:rPr lang="en-GB" dirty="0"/>
              <a:t>Understand your stakeholders</a:t>
            </a:r>
          </a:p>
        </p:txBody>
      </p:sp>
      <p:sp>
        <p:nvSpPr>
          <p:cNvPr id="7" name="TextBox 6">
            <a:extLst>
              <a:ext uri="{FF2B5EF4-FFF2-40B4-BE49-F238E27FC236}">
                <a16:creationId xmlns:a16="http://schemas.microsoft.com/office/drawing/2014/main" id="{07C7A4BA-77D6-029A-1801-63A3B5A3BF49}"/>
              </a:ext>
            </a:extLst>
          </p:cNvPr>
          <p:cNvSpPr txBox="1"/>
          <p:nvPr/>
        </p:nvSpPr>
        <p:spPr>
          <a:xfrm>
            <a:off x="6464302" y="1959273"/>
            <a:ext cx="5372098" cy="4154984"/>
          </a:xfrm>
          <a:prstGeom prst="rect">
            <a:avLst/>
          </a:prstGeom>
          <a:noFill/>
          <a:ln w="57150">
            <a:noFill/>
          </a:ln>
        </p:spPr>
        <p:txBody>
          <a:bodyPr wrap="square">
            <a:spAutoFit/>
          </a:bodyPr>
          <a:lstStyle/>
          <a:p>
            <a:pPr marL="342900" indent="-342900">
              <a:buFont typeface="Arial" panose="020B0604020202020204" pitchFamily="34" charset="0"/>
              <a:buChar char="•"/>
            </a:pPr>
            <a:r>
              <a:rPr lang="en-GB" sz="2400" dirty="0">
                <a:solidFill>
                  <a:srgbClr val="1F497D"/>
                </a:solidFill>
                <a:latin typeface="Arial" panose="020B0604020202020204" pitchFamily="34" charset="0"/>
                <a:cs typeface="Arial" panose="020B0604020202020204" pitchFamily="34" charset="0"/>
              </a:rPr>
              <a:t>What policy, regulatory or organisational requirements apply?</a:t>
            </a:r>
          </a:p>
          <a:p>
            <a:pPr marL="342900" indent="-342900">
              <a:buFont typeface="Arial" panose="020B0604020202020204" pitchFamily="34" charset="0"/>
              <a:buChar char="•"/>
            </a:pPr>
            <a:endParaRPr lang="en-GB" sz="2400" dirty="0">
              <a:solidFill>
                <a:srgbClr val="1F497D"/>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rgbClr val="1F497D"/>
                </a:solidFill>
                <a:latin typeface="Arial" panose="020B0604020202020204" pitchFamily="34" charset="0"/>
                <a:cs typeface="Arial" panose="020B0604020202020204" pitchFamily="34" charset="0"/>
              </a:rPr>
              <a:t>How do media and public opinion shape expectations?</a:t>
            </a:r>
          </a:p>
          <a:p>
            <a:pPr marL="342900" indent="-342900">
              <a:buFont typeface="Arial" panose="020B0604020202020204" pitchFamily="34" charset="0"/>
              <a:buChar char="•"/>
            </a:pPr>
            <a:endParaRPr lang="en-GB" sz="2400" dirty="0">
              <a:solidFill>
                <a:srgbClr val="1F497D"/>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rgbClr val="1F497D"/>
                </a:solidFill>
                <a:latin typeface="Arial" panose="020B0604020202020204" pitchFamily="34" charset="0"/>
                <a:cs typeface="Arial" panose="020B0604020202020204" pitchFamily="34" charset="0"/>
              </a:rPr>
              <a:t>What are the community expectations?</a:t>
            </a:r>
            <a:br>
              <a:rPr lang="en-GB" sz="2400" dirty="0">
                <a:solidFill>
                  <a:srgbClr val="1F497D"/>
                </a:solidFill>
                <a:latin typeface="Arial" panose="020B0604020202020204" pitchFamily="34" charset="0"/>
                <a:cs typeface="Arial" panose="020B0604020202020204" pitchFamily="34" charset="0"/>
              </a:rPr>
            </a:br>
            <a:endParaRPr lang="en-GB" sz="2400" dirty="0">
              <a:solidFill>
                <a:srgbClr val="1F497D"/>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rgbClr val="1F497D"/>
                </a:solidFill>
                <a:latin typeface="Arial" panose="020B0604020202020204" pitchFamily="34" charset="0"/>
                <a:cs typeface="Arial" panose="020B0604020202020204" pitchFamily="34" charset="0"/>
              </a:rPr>
              <a:t>What competing interests may affect expectations?</a:t>
            </a:r>
          </a:p>
        </p:txBody>
      </p:sp>
      <p:sp>
        <p:nvSpPr>
          <p:cNvPr id="9" name="TextBox 8">
            <a:extLst>
              <a:ext uri="{FF2B5EF4-FFF2-40B4-BE49-F238E27FC236}">
                <a16:creationId xmlns:a16="http://schemas.microsoft.com/office/drawing/2014/main" id="{B55F2665-3501-F0EB-AF51-191D5D5D4106}"/>
              </a:ext>
            </a:extLst>
          </p:cNvPr>
          <p:cNvSpPr txBox="1"/>
          <p:nvPr/>
        </p:nvSpPr>
        <p:spPr>
          <a:xfrm>
            <a:off x="1003300" y="1959273"/>
            <a:ext cx="4427767" cy="4154984"/>
          </a:xfrm>
          <a:prstGeom prst="rect">
            <a:avLst/>
          </a:prstGeom>
          <a:noFill/>
          <a:ln w="57150">
            <a:noFill/>
          </a:ln>
        </p:spPr>
        <p:txBody>
          <a:bodyPr wrap="square">
            <a:spAutoFit/>
          </a:bodyPr>
          <a:lstStyle/>
          <a:p>
            <a:pPr marL="342900" indent="-342900">
              <a:buFont typeface="Arial" panose="020B0604020202020204" pitchFamily="34" charset="0"/>
              <a:buChar char="•"/>
            </a:pPr>
            <a:r>
              <a:rPr lang="en-GB" sz="2400" dirty="0">
                <a:solidFill>
                  <a:srgbClr val="1F497D"/>
                </a:solidFill>
                <a:latin typeface="Arial" panose="020B0604020202020204" pitchFamily="34" charset="0"/>
                <a:cs typeface="Arial" panose="020B0604020202020204" pitchFamily="34" charset="0"/>
              </a:rPr>
              <a:t>What are their, goals, needs and concerns?</a:t>
            </a:r>
            <a:br>
              <a:rPr lang="en-GB" sz="2400" dirty="0">
                <a:solidFill>
                  <a:srgbClr val="1F497D"/>
                </a:solidFill>
                <a:latin typeface="Arial" panose="020B0604020202020204" pitchFamily="34" charset="0"/>
                <a:cs typeface="Arial" panose="020B0604020202020204" pitchFamily="34" charset="0"/>
              </a:rPr>
            </a:br>
            <a:endParaRPr lang="en-GB" sz="2400" dirty="0">
              <a:solidFill>
                <a:srgbClr val="1F497D"/>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rgbClr val="1F497D"/>
                </a:solidFill>
                <a:latin typeface="Arial" panose="020B0604020202020204" pitchFamily="34" charset="0"/>
                <a:cs typeface="Arial" panose="020B0604020202020204" pitchFamily="34" charset="0"/>
              </a:rPr>
              <a:t>What outcomes do they value most?</a:t>
            </a:r>
            <a:br>
              <a:rPr lang="en-GB" sz="2400" dirty="0">
                <a:solidFill>
                  <a:srgbClr val="1F497D"/>
                </a:solidFill>
                <a:latin typeface="Arial" panose="020B0604020202020204" pitchFamily="34" charset="0"/>
                <a:cs typeface="Arial" panose="020B0604020202020204" pitchFamily="34" charset="0"/>
              </a:rPr>
            </a:br>
            <a:endParaRPr lang="en-GB" sz="2400" dirty="0">
              <a:solidFill>
                <a:srgbClr val="1F497D"/>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rgbClr val="1F497D"/>
                </a:solidFill>
                <a:latin typeface="Arial" panose="020B0604020202020204" pitchFamily="34" charset="0"/>
                <a:cs typeface="Arial" panose="020B0604020202020204" pitchFamily="34" charset="0"/>
              </a:rPr>
              <a:t>How will your initiative affect them?</a:t>
            </a:r>
            <a:br>
              <a:rPr lang="en-GB" sz="2400" dirty="0">
                <a:solidFill>
                  <a:srgbClr val="1F497D"/>
                </a:solidFill>
                <a:latin typeface="Arial" panose="020B0604020202020204" pitchFamily="34" charset="0"/>
                <a:cs typeface="Arial" panose="020B0604020202020204" pitchFamily="34" charset="0"/>
              </a:rPr>
            </a:br>
            <a:endParaRPr lang="en-GB" sz="2400" dirty="0">
              <a:solidFill>
                <a:srgbClr val="1F497D"/>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rgbClr val="1F497D"/>
                </a:solidFill>
                <a:latin typeface="Arial" panose="020B0604020202020204" pitchFamily="34" charset="0"/>
                <a:cs typeface="Arial" panose="020B0604020202020204" pitchFamily="34" charset="0"/>
              </a:rPr>
              <a:t>What level of involvement do they want? </a:t>
            </a:r>
          </a:p>
        </p:txBody>
      </p:sp>
      <p:sp>
        <p:nvSpPr>
          <p:cNvPr id="8" name="TextBox 7">
            <a:extLst>
              <a:ext uri="{FF2B5EF4-FFF2-40B4-BE49-F238E27FC236}">
                <a16:creationId xmlns:a16="http://schemas.microsoft.com/office/drawing/2014/main" id="{DF90ED10-DD31-6EC3-62FC-8653D1169BE4}"/>
              </a:ext>
            </a:extLst>
          </p:cNvPr>
          <p:cNvSpPr txBox="1"/>
          <p:nvPr/>
        </p:nvSpPr>
        <p:spPr>
          <a:xfrm>
            <a:off x="1003300" y="1180971"/>
            <a:ext cx="6096000" cy="523220"/>
          </a:xfrm>
          <a:prstGeom prst="rect">
            <a:avLst/>
          </a:prstGeom>
          <a:noFill/>
          <a:ln w="57150">
            <a:noFill/>
          </a:ln>
        </p:spPr>
        <p:txBody>
          <a:bodyPr wrap="square">
            <a:spAutoFit/>
          </a:bodyPr>
          <a:lstStyle/>
          <a:p>
            <a:pPr marL="0" indent="0">
              <a:buNone/>
            </a:pPr>
            <a:r>
              <a:rPr lang="en-GB" sz="2800" b="1" dirty="0">
                <a:solidFill>
                  <a:srgbClr val="1F497D"/>
                </a:solidFill>
                <a:latin typeface="Arial" panose="020B0604020202020204" pitchFamily="34" charset="0"/>
                <a:cs typeface="Arial" panose="020B0604020202020204" pitchFamily="34" charset="0"/>
              </a:rPr>
              <a:t>What stakeholders want </a:t>
            </a:r>
          </a:p>
        </p:txBody>
      </p:sp>
      <p:sp>
        <p:nvSpPr>
          <p:cNvPr id="11" name="TextBox 10">
            <a:extLst>
              <a:ext uri="{FF2B5EF4-FFF2-40B4-BE49-F238E27FC236}">
                <a16:creationId xmlns:a16="http://schemas.microsoft.com/office/drawing/2014/main" id="{4CF7199C-FC6A-046E-2B69-4E2400BBA222}"/>
              </a:ext>
            </a:extLst>
          </p:cNvPr>
          <p:cNvSpPr txBox="1"/>
          <p:nvPr/>
        </p:nvSpPr>
        <p:spPr>
          <a:xfrm>
            <a:off x="6464302" y="1180971"/>
            <a:ext cx="5727698" cy="523220"/>
          </a:xfrm>
          <a:prstGeom prst="rect">
            <a:avLst/>
          </a:prstGeom>
          <a:noFill/>
          <a:ln w="57150">
            <a:noFill/>
          </a:ln>
        </p:spPr>
        <p:txBody>
          <a:bodyPr wrap="square">
            <a:spAutoFit/>
          </a:bodyPr>
          <a:lstStyle/>
          <a:p>
            <a:r>
              <a:rPr lang="en-GB" sz="2800" b="1" dirty="0">
                <a:solidFill>
                  <a:srgbClr val="1F497D"/>
                </a:solidFill>
                <a:latin typeface="Arial" panose="020B0604020202020204" pitchFamily="34" charset="0"/>
                <a:cs typeface="Arial" panose="020B0604020202020204" pitchFamily="34" charset="0"/>
              </a:rPr>
              <a:t>What influences expectations</a:t>
            </a:r>
          </a:p>
        </p:txBody>
      </p:sp>
    </p:spTree>
    <p:extLst>
      <p:ext uri="{BB962C8B-B14F-4D97-AF65-F5344CB8AC3E}">
        <p14:creationId xmlns:p14="http://schemas.microsoft.com/office/powerpoint/2010/main" val="7030135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38757-DCC5-8884-2089-092555CE1EB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726316F-0B72-7AA6-5E75-25EA6E683984}"/>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4. Stakeholder status and mapping</a:t>
            </a:r>
          </a:p>
        </p:txBody>
      </p:sp>
    </p:spTree>
    <p:extLst>
      <p:ext uri="{BB962C8B-B14F-4D97-AF65-F5344CB8AC3E}">
        <p14:creationId xmlns:p14="http://schemas.microsoft.com/office/powerpoint/2010/main" val="163091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D2033-49CC-6F04-FB3D-0639C440537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1BDE0A75-C204-74D6-2DC9-3CAA58C2E59B}"/>
              </a:ext>
            </a:extLst>
          </p:cNvPr>
          <p:cNvSpPr>
            <a:spLocks noGrp="1"/>
          </p:cNvSpPr>
          <p:nvPr>
            <p:ph type="body" sz="quarter" idx="10"/>
          </p:nvPr>
        </p:nvSpPr>
        <p:spPr>
          <a:xfrm>
            <a:off x="1045934" y="254000"/>
            <a:ext cx="10319659" cy="718457"/>
          </a:xfrm>
        </p:spPr>
        <p:txBody>
          <a:bodyPr/>
          <a:lstStyle/>
          <a:p>
            <a:r>
              <a:rPr lang="en-GB" dirty="0"/>
              <a:t>Stakeholder mapping matrix</a:t>
            </a:r>
            <a:endParaRPr lang="en-AU" dirty="0"/>
          </a:p>
        </p:txBody>
      </p:sp>
      <p:pic>
        <p:nvPicPr>
          <p:cNvPr id="6" name="Picture 5" descr="The diagram illustrates a four-quadrant matrix showing levels of influence and attitude, with categories ranging from high to low.&#10;&#10;AI-generated content may be incorrect.">
            <a:extLst>
              <a:ext uri="{FF2B5EF4-FFF2-40B4-BE49-F238E27FC236}">
                <a16:creationId xmlns:a16="http://schemas.microsoft.com/office/drawing/2014/main" id="{4A60A329-8A02-CAB1-1A94-7F6D7972BF02}"/>
              </a:ext>
            </a:extLst>
          </p:cNvPr>
          <p:cNvPicPr>
            <a:picLocks noChangeAspect="1"/>
          </p:cNvPicPr>
          <p:nvPr/>
        </p:nvPicPr>
        <p:blipFill>
          <a:blip r:embed="rId3"/>
          <a:stretch>
            <a:fillRect/>
          </a:stretch>
        </p:blipFill>
        <p:spPr>
          <a:xfrm>
            <a:off x="2921269" y="1077876"/>
            <a:ext cx="5693342" cy="5099253"/>
          </a:xfrm>
          <a:prstGeom prst="rect">
            <a:avLst/>
          </a:prstGeom>
        </p:spPr>
      </p:pic>
      <p:sp>
        <p:nvSpPr>
          <p:cNvPr id="8" name="TextBox 7">
            <a:extLst>
              <a:ext uri="{FF2B5EF4-FFF2-40B4-BE49-F238E27FC236}">
                <a16:creationId xmlns:a16="http://schemas.microsoft.com/office/drawing/2014/main" id="{510DE1FC-8509-25CB-435A-973792C60C42}"/>
              </a:ext>
            </a:extLst>
          </p:cNvPr>
          <p:cNvSpPr txBox="1"/>
          <p:nvPr/>
        </p:nvSpPr>
        <p:spPr>
          <a:xfrm>
            <a:off x="9535416" y="4584028"/>
            <a:ext cx="2195937" cy="1769715"/>
          </a:xfrm>
          <a:prstGeom prst="rect">
            <a:avLst/>
          </a:prstGeom>
          <a:noFill/>
          <a:ln w="57150">
            <a:noFill/>
          </a:ln>
        </p:spPr>
        <p:txBody>
          <a:bodyPr wrap="square">
            <a:spAutoFit/>
          </a:bodyPr>
          <a:lstStyle/>
          <a:p>
            <a:pPr lvl="0">
              <a:spcBef>
                <a:spcPts val="1200"/>
              </a:spcBef>
              <a:spcAft>
                <a:spcPts val="600"/>
              </a:spcAft>
            </a:pPr>
            <a:r>
              <a:rPr lang="en-AU" sz="1200" b="1" kern="100" dirty="0">
                <a:solidFill>
                  <a:schemeClr val="accent1"/>
                </a:solidFill>
                <a:effectLst/>
                <a:latin typeface="Arial" panose="020B0604020202020204" pitchFamily="34" charset="0"/>
                <a:ea typeface="Calibri" panose="020F0502020204030204" pitchFamily="34" charset="0"/>
              </a:rPr>
              <a:t>Attitude axis (x):</a:t>
            </a:r>
          </a:p>
          <a:p>
            <a:pPr marL="171450" lvl="0" indent="-171450">
              <a:spcBef>
                <a:spcPts val="1200"/>
              </a:spcBef>
              <a:spcAft>
                <a:spcPts val="600"/>
              </a:spcAft>
              <a:buFont typeface="Arial" panose="020B0604020202020204" pitchFamily="34" charset="0"/>
              <a:buChar char="•"/>
            </a:pPr>
            <a:r>
              <a:rPr lang="en-AU" sz="1200" kern="100" dirty="0">
                <a:solidFill>
                  <a:schemeClr val="accent1"/>
                </a:solidFill>
                <a:effectLst/>
                <a:latin typeface="Arial" panose="020B0604020202020204" pitchFamily="34" charset="0"/>
                <a:ea typeface="Calibri" panose="020F0502020204030204" pitchFamily="34" charset="0"/>
              </a:rPr>
              <a:t>What is their likely view of the initiative?</a:t>
            </a:r>
          </a:p>
          <a:p>
            <a:pPr marL="171450" lvl="0" indent="-171450">
              <a:spcBef>
                <a:spcPts val="600"/>
              </a:spcBef>
              <a:spcAft>
                <a:spcPts val="1200"/>
              </a:spcAft>
              <a:buFont typeface="Arial" panose="020B0604020202020204" pitchFamily="34" charset="0"/>
              <a:buChar char="•"/>
            </a:pPr>
            <a:r>
              <a:rPr lang="en-AU" sz="1200" kern="100" dirty="0">
                <a:solidFill>
                  <a:schemeClr val="accent1"/>
                </a:solidFill>
                <a:effectLst/>
                <a:latin typeface="Arial" panose="020B0604020202020204" pitchFamily="34" charset="0"/>
                <a:ea typeface="Calibri" panose="020F0502020204030204" pitchFamily="34" charset="0"/>
              </a:rPr>
              <a:t>Are they likely to support, oppose or remain neutral towards the proposed actions?</a:t>
            </a:r>
          </a:p>
        </p:txBody>
      </p:sp>
      <p:sp>
        <p:nvSpPr>
          <p:cNvPr id="11" name="TextBox 10">
            <a:extLst>
              <a:ext uri="{FF2B5EF4-FFF2-40B4-BE49-F238E27FC236}">
                <a16:creationId xmlns:a16="http://schemas.microsoft.com/office/drawing/2014/main" id="{C35A4B6E-51C6-71BD-15D9-AC19E418A324}"/>
              </a:ext>
            </a:extLst>
          </p:cNvPr>
          <p:cNvSpPr txBox="1"/>
          <p:nvPr/>
        </p:nvSpPr>
        <p:spPr>
          <a:xfrm>
            <a:off x="1045934" y="1077876"/>
            <a:ext cx="1976409" cy="2446824"/>
          </a:xfrm>
          <a:prstGeom prst="rect">
            <a:avLst/>
          </a:prstGeom>
          <a:noFill/>
          <a:ln w="57150">
            <a:noFill/>
          </a:ln>
        </p:spPr>
        <p:txBody>
          <a:bodyPr wrap="square">
            <a:spAutoFit/>
          </a:bodyPr>
          <a:lstStyle/>
          <a:p>
            <a:pPr lvl="0">
              <a:spcBef>
                <a:spcPts val="1200"/>
              </a:spcBef>
              <a:spcAft>
                <a:spcPts val="600"/>
              </a:spcAft>
            </a:pPr>
            <a:r>
              <a:rPr lang="en-AU" sz="1200" b="1" kern="100" dirty="0">
                <a:solidFill>
                  <a:schemeClr val="accent1"/>
                </a:solidFill>
                <a:effectLst/>
                <a:latin typeface="Arial" panose="020B0604020202020204" pitchFamily="34" charset="0"/>
                <a:ea typeface="Calibri" panose="020F0502020204030204" pitchFamily="34" charset="0"/>
              </a:rPr>
              <a:t>Influence axis (y):</a:t>
            </a:r>
          </a:p>
          <a:p>
            <a:pPr marL="171450" lvl="0" indent="-171450">
              <a:spcBef>
                <a:spcPts val="1200"/>
              </a:spcBef>
              <a:spcAft>
                <a:spcPts val="600"/>
              </a:spcAft>
              <a:buFont typeface="Arial" panose="020B0604020202020204" pitchFamily="34" charset="0"/>
              <a:buChar char="•"/>
            </a:pPr>
            <a:r>
              <a:rPr lang="en-GB" sz="1200" kern="100" dirty="0">
                <a:solidFill>
                  <a:schemeClr val="accent1"/>
                </a:solidFill>
                <a:effectLst/>
                <a:latin typeface="Arial" panose="020B0604020202020204" pitchFamily="34" charset="0"/>
                <a:ea typeface="Calibri" panose="020F0502020204030204" pitchFamily="34" charset="0"/>
              </a:rPr>
              <a:t>How much influence does this stakeholder have over the success of the initiative?</a:t>
            </a:r>
          </a:p>
          <a:p>
            <a:pPr marL="171450" lvl="0" indent="-171450">
              <a:spcBef>
                <a:spcPts val="1200"/>
              </a:spcBef>
              <a:spcAft>
                <a:spcPts val="600"/>
              </a:spcAft>
              <a:buFont typeface="Arial" panose="020B0604020202020204" pitchFamily="34" charset="0"/>
              <a:buChar char="•"/>
            </a:pPr>
            <a:r>
              <a:rPr lang="en-GB" sz="1200" kern="100" dirty="0">
                <a:solidFill>
                  <a:schemeClr val="accent1"/>
                </a:solidFill>
                <a:effectLst/>
                <a:latin typeface="Arial" panose="020B0604020202020204" pitchFamily="34" charset="0"/>
                <a:ea typeface="Calibri" panose="020F0502020204030204" pitchFamily="34" charset="0"/>
              </a:rPr>
              <a:t>How important is their support to achieving the desired outcomes?</a:t>
            </a:r>
          </a:p>
          <a:p>
            <a:pPr lvl="0">
              <a:spcBef>
                <a:spcPts val="1200"/>
              </a:spcBef>
              <a:spcAft>
                <a:spcPts val="600"/>
              </a:spcAft>
            </a:pPr>
            <a:endParaRPr lang="en-AU" sz="1200" b="1" kern="100" dirty="0">
              <a:solidFill>
                <a:schemeClr val="accent1"/>
              </a:solidFill>
              <a:effectLst/>
              <a:latin typeface="Arial" panose="020B0604020202020204" pitchFamily="34" charset="0"/>
              <a:ea typeface="Calibri" panose="020F0502020204030204" pitchFamily="34" charset="0"/>
            </a:endParaRPr>
          </a:p>
        </p:txBody>
      </p:sp>
      <p:sp>
        <p:nvSpPr>
          <p:cNvPr id="12" name="TextBox 11">
            <a:extLst>
              <a:ext uri="{FF2B5EF4-FFF2-40B4-BE49-F238E27FC236}">
                <a16:creationId xmlns:a16="http://schemas.microsoft.com/office/drawing/2014/main" id="{ED082004-DF88-E7CF-F940-844F369776C5}"/>
              </a:ext>
            </a:extLst>
          </p:cNvPr>
          <p:cNvSpPr txBox="1"/>
          <p:nvPr/>
        </p:nvSpPr>
        <p:spPr>
          <a:xfrm>
            <a:off x="4138863" y="1588168"/>
            <a:ext cx="1957137" cy="625643"/>
          </a:xfrm>
          <a:prstGeom prst="rect">
            <a:avLst/>
          </a:prstGeom>
          <a:ln w="57150">
            <a:noFill/>
          </a:ln>
        </p:spPr>
        <p:txBody>
          <a:bodyPr wrap="square" rtlCol="0">
            <a:noAutofit/>
          </a:bodyPr>
          <a:lstStyle/>
          <a:p>
            <a:pPr marL="360000" indent="0">
              <a:lnSpc>
                <a:spcPct val="100000"/>
              </a:lnSpc>
              <a:spcBef>
                <a:spcPts val="1200"/>
              </a:spcBef>
              <a:spcAft>
                <a:spcPts val="1200"/>
              </a:spcAft>
              <a:buNone/>
            </a:pPr>
            <a:endParaRPr lang="en-AU"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
        <p:nvSpPr>
          <p:cNvPr id="13" name="TextBox 12">
            <a:extLst>
              <a:ext uri="{FF2B5EF4-FFF2-40B4-BE49-F238E27FC236}">
                <a16:creationId xmlns:a16="http://schemas.microsoft.com/office/drawing/2014/main" id="{11B453A3-8A08-BB47-E338-A8DB483C8676}"/>
              </a:ext>
            </a:extLst>
          </p:cNvPr>
          <p:cNvSpPr txBox="1"/>
          <p:nvPr/>
        </p:nvSpPr>
        <p:spPr>
          <a:xfrm>
            <a:off x="3516441" y="1275346"/>
            <a:ext cx="2107932" cy="625643"/>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AU" b="1" dirty="0">
                <a:solidFill>
                  <a:srgbClr val="537B67"/>
                </a:solidFill>
                <a:latin typeface="Arial" panose="020B0604020202020204" pitchFamily="34" charset="0"/>
                <a:ea typeface="Cambria" panose="02040503050406030204" pitchFamily="18" charset="0"/>
                <a:cs typeface="Arial" panose="020B0604020202020204" pitchFamily="34" charset="0"/>
              </a:rPr>
              <a:t>Government regulator</a:t>
            </a:r>
          </a:p>
        </p:txBody>
      </p:sp>
      <p:sp>
        <p:nvSpPr>
          <p:cNvPr id="15" name="TextBox 14">
            <a:extLst>
              <a:ext uri="{FF2B5EF4-FFF2-40B4-BE49-F238E27FC236}">
                <a16:creationId xmlns:a16="http://schemas.microsoft.com/office/drawing/2014/main" id="{BA8ADB4D-451C-114E-05C4-0F6157131BF1}"/>
              </a:ext>
            </a:extLst>
          </p:cNvPr>
          <p:cNvSpPr txBox="1"/>
          <p:nvPr/>
        </p:nvSpPr>
        <p:spPr>
          <a:xfrm>
            <a:off x="7162799" y="4652209"/>
            <a:ext cx="2107932" cy="625643"/>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AU" b="1" dirty="0">
                <a:solidFill>
                  <a:srgbClr val="537B67"/>
                </a:solidFill>
                <a:latin typeface="Arial" panose="020B0604020202020204" pitchFamily="34" charset="0"/>
                <a:ea typeface="Cambria" panose="02040503050406030204" pitchFamily="18" charset="0"/>
                <a:cs typeface="Arial" panose="020B0604020202020204" pitchFamily="34" charset="0"/>
              </a:rPr>
              <a:t>Community advocate</a:t>
            </a:r>
          </a:p>
        </p:txBody>
      </p:sp>
    </p:spTree>
    <p:extLst>
      <p:ext uri="{BB962C8B-B14F-4D97-AF65-F5344CB8AC3E}">
        <p14:creationId xmlns:p14="http://schemas.microsoft.com/office/powerpoint/2010/main" val="9056988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C5A17-B7A9-1751-B709-F99E8C9D841F}"/>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211047CC-9DCE-0867-AC7A-E581BD061883}"/>
              </a:ext>
            </a:extLst>
          </p:cNvPr>
          <p:cNvSpPr>
            <a:spLocks noGrp="1"/>
          </p:cNvSpPr>
          <p:nvPr>
            <p:ph type="body" sz="quarter" idx="10"/>
          </p:nvPr>
        </p:nvSpPr>
        <p:spPr>
          <a:xfrm>
            <a:off x="1045934" y="254000"/>
            <a:ext cx="10319659" cy="718457"/>
          </a:xfrm>
        </p:spPr>
        <p:txBody>
          <a:bodyPr/>
          <a:lstStyle/>
          <a:p>
            <a:r>
              <a:rPr lang="en-GB" dirty="0"/>
              <a:t>Stakeholder mapping matrix revisited</a:t>
            </a:r>
            <a:endParaRPr lang="en-AU" dirty="0"/>
          </a:p>
        </p:txBody>
      </p:sp>
      <p:pic>
        <p:nvPicPr>
          <p:cNvPr id="6" name="Picture 5" descr="The diagram illustrates a four-quadrant matrix showing levels of influence and attitude, with categories ranging from high to low.&#10;&#10;AI-generated content may be incorrect.">
            <a:extLst>
              <a:ext uri="{FF2B5EF4-FFF2-40B4-BE49-F238E27FC236}">
                <a16:creationId xmlns:a16="http://schemas.microsoft.com/office/drawing/2014/main" id="{B4EF72F9-16B0-1FBB-94E9-59A848BBBFE0}"/>
              </a:ext>
            </a:extLst>
          </p:cNvPr>
          <p:cNvPicPr>
            <a:picLocks noChangeAspect="1"/>
          </p:cNvPicPr>
          <p:nvPr/>
        </p:nvPicPr>
        <p:blipFill>
          <a:blip r:embed="rId3"/>
          <a:stretch>
            <a:fillRect/>
          </a:stretch>
        </p:blipFill>
        <p:spPr>
          <a:xfrm>
            <a:off x="2921269" y="1077876"/>
            <a:ext cx="5693342" cy="5099253"/>
          </a:xfrm>
          <a:prstGeom prst="rect">
            <a:avLst/>
          </a:prstGeom>
        </p:spPr>
      </p:pic>
      <p:sp>
        <p:nvSpPr>
          <p:cNvPr id="12" name="TextBox 11">
            <a:extLst>
              <a:ext uri="{FF2B5EF4-FFF2-40B4-BE49-F238E27FC236}">
                <a16:creationId xmlns:a16="http://schemas.microsoft.com/office/drawing/2014/main" id="{B2B1B1DB-6120-0B5F-D32D-ADD5514625C3}"/>
              </a:ext>
            </a:extLst>
          </p:cNvPr>
          <p:cNvSpPr txBox="1"/>
          <p:nvPr/>
        </p:nvSpPr>
        <p:spPr>
          <a:xfrm>
            <a:off x="4138863" y="1588168"/>
            <a:ext cx="1957137" cy="625643"/>
          </a:xfrm>
          <a:prstGeom prst="rect">
            <a:avLst/>
          </a:prstGeom>
          <a:ln w="57150">
            <a:noFill/>
          </a:ln>
        </p:spPr>
        <p:txBody>
          <a:bodyPr wrap="square" rtlCol="0">
            <a:noAutofit/>
          </a:bodyPr>
          <a:lstStyle/>
          <a:p>
            <a:pPr marL="360000" indent="0">
              <a:lnSpc>
                <a:spcPct val="100000"/>
              </a:lnSpc>
              <a:spcBef>
                <a:spcPts val="1200"/>
              </a:spcBef>
              <a:spcAft>
                <a:spcPts val="1200"/>
              </a:spcAft>
              <a:buNone/>
            </a:pPr>
            <a:endParaRPr lang="en-AU"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
        <p:nvSpPr>
          <p:cNvPr id="13" name="TextBox 12">
            <a:extLst>
              <a:ext uri="{FF2B5EF4-FFF2-40B4-BE49-F238E27FC236}">
                <a16:creationId xmlns:a16="http://schemas.microsoft.com/office/drawing/2014/main" id="{1CDC5C93-5B29-12E6-8CBA-FC88927F9754}"/>
              </a:ext>
            </a:extLst>
          </p:cNvPr>
          <p:cNvSpPr txBox="1"/>
          <p:nvPr/>
        </p:nvSpPr>
        <p:spPr>
          <a:xfrm>
            <a:off x="4063465" y="1169927"/>
            <a:ext cx="2107932" cy="625643"/>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AU" b="1" dirty="0">
                <a:solidFill>
                  <a:srgbClr val="537B67"/>
                </a:solidFill>
                <a:latin typeface="Arial" panose="020B0604020202020204" pitchFamily="34" charset="0"/>
                <a:ea typeface="Cambria" panose="02040503050406030204" pitchFamily="18" charset="0"/>
                <a:cs typeface="Arial" panose="020B0604020202020204" pitchFamily="34" charset="0"/>
              </a:rPr>
              <a:t>Government regulator</a:t>
            </a:r>
          </a:p>
        </p:txBody>
      </p:sp>
      <p:sp>
        <p:nvSpPr>
          <p:cNvPr id="15" name="TextBox 14">
            <a:extLst>
              <a:ext uri="{FF2B5EF4-FFF2-40B4-BE49-F238E27FC236}">
                <a16:creationId xmlns:a16="http://schemas.microsoft.com/office/drawing/2014/main" id="{733BA0ED-BF14-1D77-6EF6-EAA6442AE20B}"/>
              </a:ext>
            </a:extLst>
          </p:cNvPr>
          <p:cNvSpPr txBox="1"/>
          <p:nvPr/>
        </p:nvSpPr>
        <p:spPr>
          <a:xfrm>
            <a:off x="7283099" y="4421203"/>
            <a:ext cx="2119173" cy="625643"/>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AU" b="1" dirty="0">
                <a:solidFill>
                  <a:srgbClr val="537B67"/>
                </a:solidFill>
                <a:latin typeface="Arial" panose="020B0604020202020204" pitchFamily="34" charset="0"/>
                <a:ea typeface="Cambria" panose="02040503050406030204" pitchFamily="18" charset="0"/>
                <a:cs typeface="Arial" panose="020B0604020202020204" pitchFamily="34" charset="0"/>
              </a:rPr>
              <a:t>Community advocate</a:t>
            </a:r>
          </a:p>
        </p:txBody>
      </p:sp>
      <p:sp>
        <p:nvSpPr>
          <p:cNvPr id="4" name="TextBox 3">
            <a:extLst>
              <a:ext uri="{FF2B5EF4-FFF2-40B4-BE49-F238E27FC236}">
                <a16:creationId xmlns:a16="http://schemas.microsoft.com/office/drawing/2014/main" id="{F1463831-FAC2-0C4B-004A-C50C6B2081E3}"/>
              </a:ext>
            </a:extLst>
          </p:cNvPr>
          <p:cNvSpPr txBox="1"/>
          <p:nvPr/>
        </p:nvSpPr>
        <p:spPr>
          <a:xfrm>
            <a:off x="7819708" y="1092772"/>
            <a:ext cx="1045956" cy="625643"/>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AU" sz="2400" b="1" dirty="0">
                <a:solidFill>
                  <a:srgbClr val="817298"/>
                </a:solidFill>
                <a:latin typeface="Arial" panose="020B0604020202020204" pitchFamily="34" charset="0"/>
                <a:ea typeface="Cambria" panose="02040503050406030204" pitchFamily="18" charset="0"/>
                <a:cs typeface="Arial" panose="020B0604020202020204" pitchFamily="34" charset="0"/>
              </a:rPr>
              <a:t>X</a:t>
            </a:r>
          </a:p>
        </p:txBody>
      </p:sp>
      <p:cxnSp>
        <p:nvCxnSpPr>
          <p:cNvPr id="7" name="Straight Arrow Connector 6">
            <a:extLst>
              <a:ext uri="{FF2B5EF4-FFF2-40B4-BE49-F238E27FC236}">
                <a16:creationId xmlns:a16="http://schemas.microsoft.com/office/drawing/2014/main" id="{B2B48BB0-BD27-A429-1045-BE490F046892}"/>
              </a:ext>
            </a:extLst>
          </p:cNvPr>
          <p:cNvCxnSpPr/>
          <p:nvPr/>
        </p:nvCxnSpPr>
        <p:spPr>
          <a:xfrm flipV="1">
            <a:off x="5850568" y="1352579"/>
            <a:ext cx="2261937" cy="182880"/>
          </a:xfrm>
          <a:prstGeom prst="straightConnector1">
            <a:avLst/>
          </a:prstGeom>
          <a:ln w="38100">
            <a:solidFill>
              <a:srgbClr val="817298"/>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52294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F11C268-B2EE-2FF9-9790-EF8ECB66FAF9}"/>
              </a:ext>
            </a:extLst>
          </p:cNvPr>
          <p:cNvSpPr>
            <a:spLocks noGrp="1"/>
          </p:cNvSpPr>
          <p:nvPr>
            <p:ph type="body" sz="quarter" idx="11"/>
          </p:nvPr>
        </p:nvSpPr>
        <p:spPr>
          <a:xfrm>
            <a:off x="5907549" y="1867852"/>
            <a:ext cx="5710734" cy="4457927"/>
          </a:xfrm>
        </p:spPr>
        <p:txBody>
          <a:bodyPr/>
          <a:lstStyle/>
          <a:p>
            <a:pPr marL="745236" lvl="1" indent="-342900"/>
            <a:r>
              <a:rPr lang="en-GB" sz="2800" dirty="0"/>
              <a:t>Build relationships and trust</a:t>
            </a:r>
          </a:p>
          <a:p>
            <a:pPr marL="745236" lvl="1" indent="-342900"/>
            <a:r>
              <a:rPr lang="en-GB" sz="2800" dirty="0"/>
              <a:t>Increase communication and transparency</a:t>
            </a:r>
          </a:p>
          <a:p>
            <a:pPr marL="745236" lvl="1" indent="-342900"/>
            <a:r>
              <a:rPr lang="en-GB" sz="2800" dirty="0"/>
              <a:t>Involve stakeholders early in decision-making</a:t>
            </a:r>
          </a:p>
          <a:p>
            <a:pPr marL="745236" lvl="1" indent="-342900"/>
            <a:r>
              <a:rPr lang="en-GB" sz="2800" dirty="0"/>
              <a:t>Address concerns and barriers directly</a:t>
            </a:r>
          </a:p>
          <a:p>
            <a:pPr marL="745236" lvl="1" indent="-342900"/>
            <a:r>
              <a:rPr lang="en-GB" sz="2800" dirty="0"/>
              <a:t>Demonstrate value and shared benefits</a:t>
            </a:r>
          </a:p>
          <a:p>
            <a:endParaRPr lang="en-AU" sz="2800" dirty="0"/>
          </a:p>
        </p:txBody>
      </p:sp>
      <p:pic>
        <p:nvPicPr>
          <p:cNvPr id="5" name="Picture 4" descr="Network with pins">
            <a:extLst>
              <a:ext uri="{FF2B5EF4-FFF2-40B4-BE49-F238E27FC236}">
                <a16:creationId xmlns:a16="http://schemas.microsoft.com/office/drawing/2014/main" id="{0A1A5182-AC1B-1F22-E7E3-5D01D47B04FE}"/>
              </a:ext>
            </a:extLst>
          </p:cNvPr>
          <p:cNvPicPr>
            <a:picLocks noChangeAspect="1"/>
          </p:cNvPicPr>
          <p:nvPr/>
        </p:nvPicPr>
        <p:blipFill>
          <a:blip r:embed="rId3">
            <a:extLst>
              <a:ext uri="{28A0092B-C50C-407E-A947-70E740481C1C}">
                <a14:useLocalDpi xmlns:a14="http://schemas.microsoft.com/office/drawing/2010/main" val="0"/>
              </a:ext>
            </a:extLst>
          </a:blip>
          <a:srcRect l="18681" r="24031"/>
          <a:stretch>
            <a:fillRect/>
          </a:stretch>
        </p:blipFill>
        <p:spPr>
          <a:xfrm>
            <a:off x="0" y="0"/>
            <a:ext cx="5907550" cy="6858000"/>
          </a:xfrm>
          <a:prstGeom prst="rect">
            <a:avLst/>
          </a:prstGeom>
        </p:spPr>
      </p:pic>
      <p:sp>
        <p:nvSpPr>
          <p:cNvPr id="9" name="TextBox 8">
            <a:extLst>
              <a:ext uri="{FF2B5EF4-FFF2-40B4-BE49-F238E27FC236}">
                <a16:creationId xmlns:a16="http://schemas.microsoft.com/office/drawing/2014/main" id="{953A7F08-45F2-77C7-6CF5-E26292DE8E72}"/>
              </a:ext>
            </a:extLst>
          </p:cNvPr>
          <p:cNvSpPr txBox="1"/>
          <p:nvPr/>
        </p:nvSpPr>
        <p:spPr>
          <a:xfrm>
            <a:off x="6284452" y="392594"/>
            <a:ext cx="5907550" cy="1588127"/>
          </a:xfrm>
          <a:prstGeom prst="rect">
            <a:avLst/>
          </a:prstGeom>
        </p:spPr>
        <p:txBody>
          <a:bodyPr/>
          <a:lstStyle>
            <a:lvl1pPr indent="0">
              <a:lnSpc>
                <a:spcPct val="90000"/>
              </a:lnSpc>
              <a:spcBef>
                <a:spcPts val="1000"/>
              </a:spcBef>
              <a:buFont typeface="Arial" panose="020B0604020202020204" pitchFamily="34" charset="0"/>
              <a:buNone/>
              <a:defRPr sz="3600" b="1">
                <a:solidFill>
                  <a:srgbClr val="1F497D"/>
                </a:solidFill>
                <a:latin typeface="Arial" panose="020B0604020202020204" pitchFamily="34" charset="0"/>
                <a:cs typeface="Arial" panose="020B0604020202020204" pitchFamily="34" charset="0"/>
              </a:defRPr>
            </a:lvl1pPr>
            <a:lvl2pPr marL="685800" indent="-228600">
              <a:lnSpc>
                <a:spcPct val="90000"/>
              </a:lnSpc>
              <a:spcBef>
                <a:spcPts val="500"/>
              </a:spcBef>
              <a:buFont typeface="Arial" panose="020B0604020202020204" pitchFamily="34" charset="0"/>
              <a:buChar char="•"/>
              <a:defRPr sz="2400"/>
            </a:lvl2pPr>
            <a:lvl3pPr indent="0">
              <a:lnSpc>
                <a:spcPct val="90000"/>
              </a:lnSpc>
              <a:spcBef>
                <a:spcPts val="500"/>
              </a:spcBef>
              <a:buFont typeface="Arial" panose="020B0604020202020204" pitchFamily="34" charset="0"/>
              <a:buNone/>
              <a:defRPr sz="2000"/>
            </a:lvl3pPr>
            <a:lvl4pPr marL="1600200" indent="-228600">
              <a:lnSpc>
                <a:spcPct val="90000"/>
              </a:lnSpc>
              <a:spcBef>
                <a:spcPts val="500"/>
              </a:spcBef>
              <a:buFont typeface="Arial" panose="020B0604020202020204" pitchFamily="34" charset="0"/>
              <a:buChar char="•"/>
            </a:lvl4pPr>
            <a:lvl5pPr indent="0">
              <a:lnSpc>
                <a:spcPct val="90000"/>
              </a:lnSpc>
              <a:spcBef>
                <a:spcPts val="500"/>
              </a:spcBef>
              <a:buFont typeface="Arial" panose="020B0604020202020204" pitchFamily="34" charset="0"/>
              <a:buNone/>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GB" dirty="0"/>
              <a:t>Shifting stakeholder positions</a:t>
            </a:r>
            <a:br>
              <a:rPr lang="en-GB" dirty="0"/>
            </a:br>
            <a:br>
              <a:rPr lang="en-GB" dirty="0"/>
            </a:br>
            <a:endParaRPr lang="en-GB" dirty="0"/>
          </a:p>
        </p:txBody>
      </p:sp>
    </p:spTree>
    <p:extLst>
      <p:ext uri="{BB962C8B-B14F-4D97-AF65-F5344CB8AC3E}">
        <p14:creationId xmlns:p14="http://schemas.microsoft.com/office/powerpoint/2010/main" val="5974385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rPr>
              <a:t>Short break</a:t>
            </a:r>
          </a:p>
        </p:txBody>
      </p:sp>
      <p:pic>
        <p:nvPicPr>
          <p:cNvPr id="4" name="Graphic 3" descr="Coffee outline">
            <a:extLst>
              <a:ext uri="{FF2B5EF4-FFF2-40B4-BE49-F238E27FC236}">
                <a16:creationId xmlns:a16="http://schemas.microsoft.com/office/drawing/2014/main" id="{76485A4F-8279-8F08-C7B9-48E9601A545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202984" y="4119560"/>
            <a:ext cx="2546196" cy="2546196"/>
          </a:xfrm>
          <a:prstGeom prst="rect">
            <a:avLst/>
          </a:prstGeom>
        </p:spPr>
      </p:pic>
    </p:spTree>
    <p:extLst>
      <p:ext uri="{BB962C8B-B14F-4D97-AF65-F5344CB8AC3E}">
        <p14:creationId xmlns:p14="http://schemas.microsoft.com/office/powerpoint/2010/main" val="1684924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4"/>
                                        </p:tgtEl>
                                        <p:attrNameLst>
                                          <p:attrName>r</p:attrName>
                                        </p:attrNameLst>
                                      </p:cBhvr>
                                    </p:animRot>
                                    <p:animRot by="-240000">
                                      <p:cBhvr>
                                        <p:cTn id="7" dur="200" fill="hold">
                                          <p:stCondLst>
                                            <p:cond delay="200"/>
                                          </p:stCondLst>
                                        </p:cTn>
                                        <p:tgtEl>
                                          <p:spTgt spid="4"/>
                                        </p:tgtEl>
                                        <p:attrNameLst>
                                          <p:attrName>r</p:attrName>
                                        </p:attrNameLst>
                                      </p:cBhvr>
                                    </p:animRot>
                                    <p:animRot by="240000">
                                      <p:cBhvr>
                                        <p:cTn id="8" dur="200" fill="hold">
                                          <p:stCondLst>
                                            <p:cond delay="400"/>
                                          </p:stCondLst>
                                        </p:cTn>
                                        <p:tgtEl>
                                          <p:spTgt spid="4"/>
                                        </p:tgtEl>
                                        <p:attrNameLst>
                                          <p:attrName>r</p:attrName>
                                        </p:attrNameLst>
                                      </p:cBhvr>
                                    </p:animRot>
                                    <p:animRot by="-240000">
                                      <p:cBhvr>
                                        <p:cTn id="9" dur="200" fill="hold">
                                          <p:stCondLst>
                                            <p:cond delay="600"/>
                                          </p:stCondLst>
                                        </p:cTn>
                                        <p:tgtEl>
                                          <p:spTgt spid="4"/>
                                        </p:tgtEl>
                                        <p:attrNameLst>
                                          <p:attrName>r</p:attrName>
                                        </p:attrNameLst>
                                      </p:cBhvr>
                                    </p:animRot>
                                    <p:animRot by="120000">
                                      <p:cBhvr>
                                        <p:cTn id="10"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54BA8-3336-C1FF-1D02-5442B2AB49E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30D80F3-C191-43D5-93A3-8A13DB8DF7D4}"/>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5. Communicating with clarity</a:t>
            </a:r>
          </a:p>
        </p:txBody>
      </p:sp>
    </p:spTree>
    <p:extLst>
      <p:ext uri="{BB962C8B-B14F-4D97-AF65-F5344CB8AC3E}">
        <p14:creationId xmlns:p14="http://schemas.microsoft.com/office/powerpoint/2010/main" val="5448048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n inverted pyramid split into horizontal sections to form a chart. From top to bottom it features the following text in each section: Most important or general point. The details are then built up. Sentence by sentence. Paragraph by paragraph. ">
            <a:extLst>
              <a:ext uri="{FF2B5EF4-FFF2-40B4-BE49-F238E27FC236}">
                <a16:creationId xmlns:a16="http://schemas.microsoft.com/office/drawing/2014/main" id="{05A232EF-8C2B-4EF3-AD8B-F87D892F1C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596" y="349822"/>
            <a:ext cx="5081026" cy="5715012"/>
          </a:xfrm>
          <a:prstGeom prst="rect">
            <a:avLst/>
          </a:prstGeom>
        </p:spPr>
      </p:pic>
      <p:sp>
        <p:nvSpPr>
          <p:cNvPr id="3" name="Text Placeholder 4"/>
          <p:cNvSpPr>
            <a:spLocks noGrp="1"/>
          </p:cNvSpPr>
          <p:nvPr>
            <p:ph type="body" idx="4294967295"/>
          </p:nvPr>
        </p:nvSpPr>
        <p:spPr>
          <a:xfrm>
            <a:off x="6581775" y="360000"/>
            <a:ext cx="5446470" cy="720000"/>
          </a:xfrm>
          <a:prstGeom prst="rect">
            <a:avLst/>
          </a:prstGeom>
        </p:spPr>
        <p:txBody>
          <a:bodyPr anchor="t">
            <a:noAutofit/>
          </a:bodyPr>
          <a:lstStyle/>
          <a:p>
            <a:pPr marL="0" indent="0">
              <a:lnSpc>
                <a:spcPct val="100000"/>
              </a:lnSpc>
              <a:spcBef>
                <a:spcPts val="600"/>
              </a:spcBef>
              <a:spcAft>
                <a:spcPts val="600"/>
              </a:spcAft>
              <a:buNone/>
            </a:pPr>
            <a:r>
              <a:rPr lang="en-AU" sz="3600" b="1">
                <a:solidFill>
                  <a:schemeClr val="accent1"/>
                </a:solidFill>
                <a:latin typeface="Arial" panose="020B0604020202020204" pitchFamily="34" charset="0"/>
                <a:cs typeface="Arial" panose="020B0604020202020204" pitchFamily="34" charset="0"/>
              </a:rPr>
              <a:t>The inverted pyramid</a:t>
            </a:r>
          </a:p>
        </p:txBody>
      </p:sp>
      <p:sp>
        <p:nvSpPr>
          <p:cNvPr id="4" name="Content Placeholder 5"/>
          <p:cNvSpPr txBox="1">
            <a:spLocks/>
          </p:cNvSpPr>
          <p:nvPr/>
        </p:nvSpPr>
        <p:spPr>
          <a:xfrm>
            <a:off x="6581775" y="1440000"/>
            <a:ext cx="5040000" cy="50385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20000" indent="-360000">
              <a:lnSpc>
                <a:spcPct val="100000"/>
              </a:lnSpc>
              <a:spcBef>
                <a:spcPts val="600"/>
              </a:spcBef>
              <a:spcAft>
                <a:spcPts val="600"/>
              </a:spcAft>
            </a:pPr>
            <a:r>
              <a:rPr lang="en-AU" dirty="0">
                <a:solidFill>
                  <a:srgbClr val="1F497D"/>
                </a:solidFill>
                <a:ea typeface="Calibri" panose="020F0502020204030204" pitchFamily="34" charset="0"/>
              </a:rPr>
              <a:t>Structure information in order of relevance and importance.</a:t>
            </a:r>
          </a:p>
          <a:p>
            <a:pPr marL="720000" indent="-360000">
              <a:lnSpc>
                <a:spcPct val="100000"/>
              </a:lnSpc>
              <a:spcBef>
                <a:spcPts val="600"/>
              </a:spcBef>
              <a:spcAft>
                <a:spcPts val="600"/>
              </a:spcAft>
            </a:pPr>
            <a:r>
              <a:rPr lang="en-AU" dirty="0">
                <a:solidFill>
                  <a:srgbClr val="1F497D"/>
                </a:solidFill>
                <a:ea typeface="Calibri" panose="020F0502020204030204" pitchFamily="34" charset="0"/>
              </a:rPr>
              <a:t>Highlight the main point at the top of your document/start of your presentation or conversation.</a:t>
            </a:r>
          </a:p>
          <a:p>
            <a:pPr marL="720000" indent="-360000">
              <a:lnSpc>
                <a:spcPct val="100000"/>
              </a:lnSpc>
              <a:spcBef>
                <a:spcPts val="600"/>
              </a:spcBef>
              <a:spcAft>
                <a:spcPts val="600"/>
              </a:spcAft>
            </a:pPr>
            <a:r>
              <a:rPr lang="en-AU" dirty="0">
                <a:solidFill>
                  <a:srgbClr val="1F497D"/>
                </a:solidFill>
                <a:ea typeface="Calibri" panose="020F0502020204030204" pitchFamily="34" charset="0"/>
              </a:rPr>
              <a:t>Follow with background and rationale.</a:t>
            </a:r>
          </a:p>
          <a:p>
            <a:pPr marL="720000" indent="-360000">
              <a:lnSpc>
                <a:spcPct val="100000"/>
              </a:lnSpc>
              <a:spcBef>
                <a:spcPts val="600"/>
              </a:spcBef>
              <a:spcAft>
                <a:spcPts val="600"/>
              </a:spcAft>
            </a:pPr>
            <a:endParaRPr lang="en-AU" sz="2400" dirty="0">
              <a:solidFill>
                <a:srgbClr val="1F497D"/>
              </a:solidFill>
              <a:ea typeface="Calibri" panose="020F0502020204030204" pitchFamily="34" charset="0"/>
            </a:endParaRPr>
          </a:p>
        </p:txBody>
      </p:sp>
    </p:spTree>
    <p:extLst>
      <p:ext uri="{BB962C8B-B14F-4D97-AF65-F5344CB8AC3E}">
        <p14:creationId xmlns:p14="http://schemas.microsoft.com/office/powerpoint/2010/main" val="18711129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diagram that explains the PASSER framework by showing the acronym with pairs of letters separated by brackets. PA links to a lightbulb symbolising thinking. SS links to a pencil symbolising writing. ER links to a magnifying glass symbolising quality control. Below each letter of the acronym are the following descriptions: Purpose: What is the purpose of the document? Audience: Who are they? What do they know? What will persuade them? Structure: logical flow; inverted pyramid. Style: Use organisational style, plain English, active voice, and direct verbs. Environment: What is the context? What are the sensitivities? Revise it: Nobody writes the perfect document the first time.">
            <a:extLst>
              <a:ext uri="{FF2B5EF4-FFF2-40B4-BE49-F238E27FC236}">
                <a16:creationId xmlns:a16="http://schemas.microsoft.com/office/drawing/2014/main" id="{17905CEE-6E51-4CBD-B43C-DD55E53101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2192000" cy="6856629"/>
          </a:xfrm>
          <a:prstGeom prst="rect">
            <a:avLst/>
          </a:prstGeom>
        </p:spPr>
      </p:pic>
    </p:spTree>
    <p:extLst>
      <p:ext uri="{BB962C8B-B14F-4D97-AF65-F5344CB8AC3E}">
        <p14:creationId xmlns:p14="http://schemas.microsoft.com/office/powerpoint/2010/main" val="23155354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5FB1E-582F-EADA-0C8A-DCBF4AE74AC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3903568-D8DA-205C-EA1C-17789FD41076}"/>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6. Principles of persuasion (ethos, pathos, logos)</a:t>
            </a:r>
          </a:p>
        </p:txBody>
      </p:sp>
    </p:spTree>
    <p:extLst>
      <p:ext uri="{BB962C8B-B14F-4D97-AF65-F5344CB8AC3E}">
        <p14:creationId xmlns:p14="http://schemas.microsoft.com/office/powerpoint/2010/main" val="38524263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F69752B-E542-1777-93FB-FA1F5397E955}"/>
              </a:ext>
            </a:extLst>
          </p:cNvPr>
          <p:cNvSpPr>
            <a:spLocks noGrp="1"/>
          </p:cNvSpPr>
          <p:nvPr>
            <p:ph type="body" sz="quarter" idx="10"/>
          </p:nvPr>
        </p:nvSpPr>
        <p:spPr>
          <a:xfrm>
            <a:off x="6252932" y="619951"/>
            <a:ext cx="6337110" cy="718457"/>
          </a:xfrm>
        </p:spPr>
        <p:txBody>
          <a:bodyPr/>
          <a:lstStyle/>
          <a:p>
            <a:r>
              <a:rPr lang="en-GB" dirty="0"/>
              <a:t>3 modes of persuasion</a:t>
            </a:r>
            <a:endParaRPr lang="en-AU" dirty="0"/>
          </a:p>
        </p:txBody>
      </p:sp>
      <p:sp>
        <p:nvSpPr>
          <p:cNvPr id="3" name="Text Placeholder 2">
            <a:extLst>
              <a:ext uri="{FF2B5EF4-FFF2-40B4-BE49-F238E27FC236}">
                <a16:creationId xmlns:a16="http://schemas.microsoft.com/office/drawing/2014/main" id="{3C51D5B4-C775-0977-01AB-300DA3C3D1DE}"/>
              </a:ext>
            </a:extLst>
          </p:cNvPr>
          <p:cNvSpPr>
            <a:spLocks noGrp="1"/>
          </p:cNvSpPr>
          <p:nvPr>
            <p:ph type="body" sz="quarter" idx="11"/>
          </p:nvPr>
        </p:nvSpPr>
        <p:spPr>
          <a:xfrm>
            <a:off x="6252932" y="1747549"/>
            <a:ext cx="5054221" cy="4238848"/>
          </a:xfrm>
        </p:spPr>
        <p:txBody>
          <a:bodyPr/>
          <a:lstStyle/>
          <a:p>
            <a:pPr marL="0" indent="0">
              <a:buNone/>
            </a:pPr>
            <a:r>
              <a:rPr lang="en-GB" sz="2800" b="1" dirty="0">
                <a:solidFill>
                  <a:srgbClr val="537B67"/>
                </a:solidFill>
              </a:rPr>
              <a:t>Ethos – character</a:t>
            </a:r>
          </a:p>
          <a:p>
            <a:pPr marL="0" indent="0">
              <a:buNone/>
            </a:pPr>
            <a:r>
              <a:rPr lang="en-GB" dirty="0"/>
              <a:t>‘Trust me’. </a:t>
            </a:r>
          </a:p>
          <a:p>
            <a:pPr marL="0" indent="0">
              <a:buNone/>
            </a:pPr>
            <a:endParaRPr lang="en-GB" dirty="0"/>
          </a:p>
          <a:p>
            <a:pPr marL="0" indent="0">
              <a:buNone/>
            </a:pPr>
            <a:r>
              <a:rPr lang="en-GB" sz="2800" b="1" dirty="0">
                <a:solidFill>
                  <a:srgbClr val="537B67"/>
                </a:solidFill>
              </a:rPr>
              <a:t>Pathos – emotion</a:t>
            </a:r>
          </a:p>
          <a:p>
            <a:pPr marL="0" indent="0">
              <a:buNone/>
            </a:pPr>
            <a:r>
              <a:rPr lang="en-GB" dirty="0"/>
              <a:t>‘Here’s why you should care’.</a:t>
            </a:r>
          </a:p>
          <a:p>
            <a:pPr marL="0" indent="0">
              <a:buNone/>
            </a:pPr>
            <a:endParaRPr lang="en-GB" sz="2000" b="1" dirty="0"/>
          </a:p>
          <a:p>
            <a:pPr marL="0" indent="0">
              <a:buNone/>
            </a:pPr>
            <a:r>
              <a:rPr lang="en-GB" sz="2800" b="1" dirty="0">
                <a:solidFill>
                  <a:srgbClr val="537B67"/>
                </a:solidFill>
              </a:rPr>
              <a:t>Logos – logic</a:t>
            </a:r>
          </a:p>
          <a:p>
            <a:pPr marL="0" indent="0">
              <a:buNone/>
            </a:pPr>
            <a:r>
              <a:rPr lang="en-GB" dirty="0"/>
              <a:t>‘Here’s the evidence’. </a:t>
            </a:r>
          </a:p>
          <a:p>
            <a:endParaRPr lang="en-AU" dirty="0"/>
          </a:p>
        </p:txBody>
      </p:sp>
      <p:pic>
        <p:nvPicPr>
          <p:cNvPr id="7" name="Picture 6" descr="Businesswoman at whiteboard leading meeting in conference room">
            <a:extLst>
              <a:ext uri="{FF2B5EF4-FFF2-40B4-BE49-F238E27FC236}">
                <a16:creationId xmlns:a16="http://schemas.microsoft.com/office/drawing/2014/main" id="{72855B88-6C6F-DACF-CBAB-B1FF5AF5778C}"/>
              </a:ext>
            </a:extLst>
          </p:cNvPr>
          <p:cNvPicPr>
            <a:picLocks noChangeAspect="1"/>
          </p:cNvPicPr>
          <p:nvPr/>
        </p:nvPicPr>
        <p:blipFill>
          <a:blip r:embed="rId3">
            <a:extLst>
              <a:ext uri="{28A0092B-C50C-407E-A947-70E740481C1C}">
                <a14:useLocalDpi xmlns:a14="http://schemas.microsoft.com/office/drawing/2010/main" val="0"/>
              </a:ext>
            </a:extLst>
          </a:blip>
          <a:srcRect l="35719" r="8706"/>
          <a:stretch>
            <a:fillRect/>
          </a:stretch>
        </p:blipFill>
        <p:spPr>
          <a:xfrm>
            <a:off x="0" y="0"/>
            <a:ext cx="5718412" cy="6858000"/>
          </a:xfrm>
          <a:prstGeom prst="rect">
            <a:avLst/>
          </a:prstGeom>
        </p:spPr>
      </p:pic>
    </p:spTree>
    <p:extLst>
      <p:ext uri="{BB962C8B-B14F-4D97-AF65-F5344CB8AC3E}">
        <p14:creationId xmlns:p14="http://schemas.microsoft.com/office/powerpoint/2010/main" val="18207936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79B84E0-60AF-EF5F-8FA5-4B6AEF4B6927}"/>
              </a:ext>
            </a:extLst>
          </p:cNvPr>
          <p:cNvSpPr>
            <a:spLocks noGrp="1"/>
          </p:cNvSpPr>
          <p:nvPr>
            <p:ph type="body" sz="quarter" idx="10"/>
          </p:nvPr>
        </p:nvSpPr>
        <p:spPr>
          <a:xfrm>
            <a:off x="1096734" y="554945"/>
            <a:ext cx="10319659" cy="718457"/>
          </a:xfrm>
        </p:spPr>
        <p:txBody>
          <a:bodyPr/>
          <a:lstStyle/>
          <a:p>
            <a:r>
              <a:rPr lang="en-GB" dirty="0"/>
              <a:t>Persuasion in action</a:t>
            </a:r>
            <a:endParaRPr lang="en-AU" dirty="0"/>
          </a:p>
        </p:txBody>
      </p:sp>
      <p:sp>
        <p:nvSpPr>
          <p:cNvPr id="5" name="Content Placeholder 2">
            <a:extLst>
              <a:ext uri="{FF2B5EF4-FFF2-40B4-BE49-F238E27FC236}">
                <a16:creationId xmlns:a16="http://schemas.microsoft.com/office/drawing/2014/main" id="{2FE418EB-C48B-8BEB-685D-86E2CB11327A}"/>
              </a:ext>
            </a:extLst>
          </p:cNvPr>
          <p:cNvSpPr txBox="1">
            <a:spLocks noGrp="1"/>
          </p:cNvSpPr>
          <p:nvPr>
            <p:ph type="body" sz="quarter" idx="11"/>
          </p:nvPr>
        </p:nvSpPr>
        <p:spPr>
          <a:xfrm>
            <a:off x="1096734" y="1722298"/>
            <a:ext cx="10847616" cy="4580757"/>
          </a:xfrm>
          <a:prstGeom prst="rect">
            <a:avLst/>
          </a:prstGeom>
        </p:spPr>
        <p:txBody>
          <a:bodyPr vert="horz" lIns="90000" tIns="45720" rIns="91440" bIns="45720" rtlCol="0">
            <a:noAutofit/>
          </a:bodyPr>
          <a:lstStyle>
            <a:lvl1pPr marL="0" indent="0" algn="l" defTabSz="914400" rtl="0" eaLnBrk="1" latinLnBrk="0" hangingPunct="1">
              <a:lnSpc>
                <a:spcPct val="110000"/>
              </a:lnSpc>
              <a:spcBef>
                <a:spcPts val="1000"/>
              </a:spcBef>
              <a:buFont typeface="Arial" panose="020B0604020202020204" pitchFamily="34" charset="0"/>
              <a:buNone/>
              <a:defRPr sz="1600" kern="1200" baseline="0">
                <a:solidFill>
                  <a:schemeClr val="tx2">
                    <a:lumMod val="50000"/>
                  </a:schemeClr>
                </a:solidFill>
                <a:latin typeface="+mn-lt"/>
                <a:ea typeface="+mn-ea"/>
                <a:cs typeface="Arial" panose="020B0604020202020204" pitchFamily="34" charset="0"/>
              </a:defRPr>
            </a:lvl1pPr>
            <a:lvl2pPr marL="270000" indent="-270000" algn="l" defTabSz="914400" rtl="0" eaLnBrk="1" latinLnBrk="0" hangingPunct="1">
              <a:lnSpc>
                <a:spcPct val="110000"/>
              </a:lnSpc>
              <a:spcBef>
                <a:spcPts val="500"/>
              </a:spcBef>
              <a:buFont typeface="+mj-lt"/>
              <a:buAutoNum type="arabicPeriod"/>
              <a:defRPr sz="1600" kern="1200" baseline="0">
                <a:solidFill>
                  <a:schemeClr val="tx2">
                    <a:lumMod val="50000"/>
                  </a:schemeClr>
                </a:solidFill>
                <a:latin typeface="+mn-lt"/>
                <a:ea typeface="+mn-ea"/>
                <a:cs typeface="Arial" panose="020B0604020202020204" pitchFamily="34" charset="0"/>
              </a:defRPr>
            </a:lvl2pPr>
            <a:lvl3pPr marL="654300" indent="-270000" algn="l" defTabSz="914400" rtl="0" eaLnBrk="1" latinLnBrk="0" hangingPunct="1">
              <a:lnSpc>
                <a:spcPct val="110000"/>
              </a:lnSpc>
              <a:spcBef>
                <a:spcPts val="500"/>
              </a:spcBef>
              <a:buFont typeface="+mj-lt"/>
              <a:buAutoNum type="alphaLcPeriod"/>
              <a:defRPr sz="1400" kern="1200" baseline="0">
                <a:solidFill>
                  <a:schemeClr val="accent5"/>
                </a:solidFill>
                <a:latin typeface="+mn-lt"/>
                <a:ea typeface="+mn-ea"/>
                <a:cs typeface="Arial" panose="020B0604020202020204" pitchFamily="34" charset="0"/>
              </a:defRPr>
            </a:lvl3pPr>
            <a:lvl4pPr marL="0" indent="0" algn="l" defTabSz="914400" rtl="0" eaLnBrk="1" latinLnBrk="0" hangingPunct="1">
              <a:lnSpc>
                <a:spcPct val="110000"/>
              </a:lnSpc>
              <a:spcBef>
                <a:spcPts val="500"/>
              </a:spcBef>
              <a:buFont typeface="Arial" panose="020B0604020202020204" pitchFamily="34" charset="0"/>
              <a:buNone/>
              <a:defRPr sz="1400" kern="1200" baseline="0">
                <a:solidFill>
                  <a:schemeClr val="tx2">
                    <a:lumMod val="50000"/>
                  </a:schemeClr>
                </a:solidFill>
                <a:latin typeface="+mn-lt"/>
                <a:ea typeface="+mn-ea"/>
                <a:cs typeface="+mn-cs"/>
              </a:defRPr>
            </a:lvl4pPr>
            <a:lvl5pPr marL="0" indent="0" algn="l" defTabSz="914400" rtl="0" eaLnBrk="1" latinLnBrk="0" hangingPunct="1">
              <a:lnSpc>
                <a:spcPct val="110000"/>
              </a:lnSpc>
              <a:spcBef>
                <a:spcPts val="500"/>
              </a:spcBef>
              <a:buFont typeface="Arial" panose="020B0604020202020204" pitchFamily="34" charset="0"/>
              <a:buNone/>
              <a:defRPr sz="1400" kern="1200" baseline="0">
                <a:solidFill>
                  <a:schemeClr val="accent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defRPr/>
            </a:pPr>
            <a:r>
              <a:rPr lang="en-GB" sz="2400" b="1" dirty="0">
                <a:solidFill>
                  <a:schemeClr val="accent1"/>
                </a:solidFill>
                <a:latin typeface="Arial" panose="020B0604020202020204" pitchFamily="34" charset="0"/>
              </a:rPr>
              <a:t>Why flexible workplaces are better</a:t>
            </a:r>
          </a:p>
          <a:p>
            <a:pPr>
              <a:lnSpc>
                <a:spcPct val="100000"/>
              </a:lnSpc>
              <a:defRPr/>
            </a:pPr>
            <a:r>
              <a:rPr lang="en-GB" sz="2400" dirty="0">
                <a:solidFill>
                  <a:schemeClr val="accent1"/>
                </a:solidFill>
                <a:latin typeface="Arial" panose="020B0604020202020204" pitchFamily="34" charset="0"/>
              </a:rPr>
              <a:t>After 15 years working across government, I’ve seen firsthand how flexible work improves team performance, retention and wellbeing. </a:t>
            </a:r>
            <a:r>
              <a:rPr lang="en-GB" sz="2400" b="1" dirty="0">
                <a:solidFill>
                  <a:srgbClr val="008000"/>
                </a:solidFill>
                <a:latin typeface="Arial" panose="020B0604020202020204" pitchFamily="34" charset="0"/>
              </a:rPr>
              <a:t>Ethos (credibility)</a:t>
            </a:r>
            <a:br>
              <a:rPr lang="en-GB" sz="2400" b="1" dirty="0">
                <a:solidFill>
                  <a:srgbClr val="008000"/>
                </a:solidFill>
                <a:latin typeface="Arial" panose="020B0604020202020204" pitchFamily="34" charset="0"/>
              </a:rPr>
            </a:br>
            <a:endParaRPr lang="en-GB" sz="2400" b="1" dirty="0">
              <a:solidFill>
                <a:srgbClr val="008000"/>
              </a:solidFill>
              <a:latin typeface="Arial" panose="020B0604020202020204" pitchFamily="34" charset="0"/>
            </a:endParaRPr>
          </a:p>
          <a:p>
            <a:pPr>
              <a:lnSpc>
                <a:spcPct val="100000"/>
              </a:lnSpc>
              <a:defRPr/>
            </a:pPr>
            <a:r>
              <a:rPr lang="en-GB" sz="2400" dirty="0">
                <a:solidFill>
                  <a:schemeClr val="accent1"/>
                </a:solidFill>
                <a:latin typeface="Arial" panose="020B0604020202020204" pitchFamily="34" charset="0"/>
              </a:rPr>
              <a:t>When people have the space to balance work and life, they show up with more energy, more focus and a genuine sense of commitment. </a:t>
            </a:r>
            <a:r>
              <a:rPr lang="en-GB" sz="2400" b="1" dirty="0">
                <a:solidFill>
                  <a:srgbClr val="008000"/>
                </a:solidFill>
                <a:latin typeface="Arial" panose="020B0604020202020204" pitchFamily="34" charset="0"/>
              </a:rPr>
              <a:t>Pathos (emotion)</a:t>
            </a:r>
          </a:p>
          <a:p>
            <a:pPr>
              <a:lnSpc>
                <a:spcPct val="100000"/>
              </a:lnSpc>
              <a:defRPr/>
            </a:pPr>
            <a:br>
              <a:rPr lang="en-GB" sz="2400" dirty="0">
                <a:solidFill>
                  <a:schemeClr val="accent1"/>
                </a:solidFill>
                <a:latin typeface="Arial" panose="020B0604020202020204" pitchFamily="34" charset="0"/>
              </a:rPr>
            </a:br>
            <a:r>
              <a:rPr lang="en-GB" sz="2400" dirty="0">
                <a:solidFill>
                  <a:schemeClr val="accent1"/>
                </a:solidFill>
                <a:latin typeface="Arial" panose="020B0604020202020204" pitchFamily="34" charset="0"/>
              </a:rPr>
              <a:t>Teams with flexible work options report higher productivity and 25% lower turnover, making it a clear organisational advantage. </a:t>
            </a:r>
            <a:r>
              <a:rPr lang="en-GB" sz="2400" b="1" dirty="0">
                <a:solidFill>
                  <a:srgbClr val="008000"/>
                </a:solidFill>
                <a:latin typeface="Arial" panose="020B0604020202020204" pitchFamily="34" charset="0"/>
              </a:rPr>
              <a:t>Logos (logic)</a:t>
            </a:r>
          </a:p>
          <a:p>
            <a:pPr marL="342900" indent="-342900">
              <a:lnSpc>
                <a:spcPct val="100000"/>
              </a:lnSpc>
              <a:buFont typeface="Arial" panose="020B0604020202020204" pitchFamily="34" charset="0"/>
              <a:buChar char="•"/>
              <a:defRPr/>
            </a:pPr>
            <a:endParaRPr lang="en-AU" sz="2000" dirty="0">
              <a:solidFill>
                <a:schemeClr val="tx2"/>
              </a:solidFill>
            </a:endParaRPr>
          </a:p>
        </p:txBody>
      </p:sp>
    </p:spTree>
    <p:extLst>
      <p:ext uri="{BB962C8B-B14F-4D97-AF65-F5344CB8AC3E}">
        <p14:creationId xmlns:p14="http://schemas.microsoft.com/office/powerpoint/2010/main" val="23751862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B1E1A-A557-332F-A756-FCB3EB67290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635C4AE-2036-D462-4C8A-C64533701988}"/>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3600" b="1" dirty="0">
                <a:solidFill>
                  <a:srgbClr val="002060"/>
                </a:solidFill>
                <a:latin typeface="Arial" panose="020B0604020202020204" pitchFamily="34" charset="0"/>
                <a:cs typeface="Arial" panose="020B0604020202020204" pitchFamily="34" charset="0"/>
              </a:rPr>
              <a:t>7</a:t>
            </a: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Reframing for your audiences</a:t>
            </a:r>
          </a:p>
        </p:txBody>
      </p:sp>
    </p:spTree>
    <p:extLst>
      <p:ext uri="{BB962C8B-B14F-4D97-AF65-F5344CB8AC3E}">
        <p14:creationId xmlns:p14="http://schemas.microsoft.com/office/powerpoint/2010/main" val="717497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he image depicts a visual representation of the key elements in effective communication, including purpose, audience, structure, style, and environment, followed by a call to revise and clarify the message.&#10;&#10;AI-generated content may be incorrect.">
            <a:extLst>
              <a:ext uri="{FF2B5EF4-FFF2-40B4-BE49-F238E27FC236}">
                <a16:creationId xmlns:a16="http://schemas.microsoft.com/office/drawing/2014/main" id="{1E326E16-5533-7B52-4085-733650BCCD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4973" y="571494"/>
            <a:ext cx="10162053" cy="5715012"/>
          </a:xfrm>
          <a:prstGeom prst="rect">
            <a:avLst/>
          </a:prstGeom>
        </p:spPr>
      </p:pic>
    </p:spTree>
    <p:extLst>
      <p:ext uri="{BB962C8B-B14F-4D97-AF65-F5344CB8AC3E}">
        <p14:creationId xmlns:p14="http://schemas.microsoft.com/office/powerpoint/2010/main" val="1316174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The diagram categorizes communication styles based on formality, tone, and context, ranging from formal, authoritative language in official documents to casual, personal language in informal messages.&#10;&#10;AI-generated content may be incorrect.">
            <a:extLst>
              <a:ext uri="{FF2B5EF4-FFF2-40B4-BE49-F238E27FC236}">
                <a16:creationId xmlns:a16="http://schemas.microsoft.com/office/drawing/2014/main" id="{23BD2BCC-CC03-1218-0CAD-1DF81C4C7A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85"/>
            <a:ext cx="12192000" cy="6856629"/>
          </a:xfrm>
          <a:prstGeom prst="rect">
            <a:avLst/>
          </a:prstGeom>
        </p:spPr>
      </p:pic>
    </p:spTree>
    <p:extLst>
      <p:ext uri="{BB962C8B-B14F-4D97-AF65-F5344CB8AC3E}">
        <p14:creationId xmlns:p14="http://schemas.microsoft.com/office/powerpoint/2010/main" val="33414970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0758979-6B87-84DD-2343-AAC188B37DDB}"/>
              </a:ext>
            </a:extLst>
          </p:cNvPr>
          <p:cNvSpPr>
            <a:spLocks noGrp="1"/>
          </p:cNvSpPr>
          <p:nvPr>
            <p:ph type="title" idx="4294967295"/>
          </p:nvPr>
        </p:nvSpPr>
        <p:spPr>
          <a:xfrm>
            <a:off x="6552581" y="296675"/>
            <a:ext cx="4995081" cy="939800"/>
          </a:xfrm>
          <a:prstGeom prst="rect">
            <a:avLst/>
          </a:prstGeom>
        </p:spPr>
        <p:txBody>
          <a:bodyPr>
            <a:normAutofit fontScale="90000"/>
          </a:bodyPr>
          <a:lstStyle/>
          <a:p>
            <a:r>
              <a:rPr lang="en-GB" b="1" dirty="0">
                <a:solidFill>
                  <a:schemeClr val="accent1"/>
                </a:solidFill>
                <a:latin typeface="Arial" panose="020B0604020202020204" pitchFamily="34" charset="0"/>
                <a:cs typeface="Arial" panose="020B0604020202020204" pitchFamily="34" charset="0"/>
              </a:rPr>
              <a:t>Strong key messages are:</a:t>
            </a:r>
            <a:endParaRPr lang="en-AU" b="1" dirty="0">
              <a:solidFill>
                <a:schemeClr val="accent1"/>
              </a:solidFill>
              <a:latin typeface="Arial" panose="020B0604020202020204" pitchFamily="34" charset="0"/>
              <a:cs typeface="Arial" panose="020B0604020202020204" pitchFamily="34" charset="0"/>
            </a:endParaRPr>
          </a:p>
        </p:txBody>
      </p:sp>
      <p:sp>
        <p:nvSpPr>
          <p:cNvPr id="5" name="Text Placeholder 4">
            <a:extLst>
              <a:ext uri="{FF2B5EF4-FFF2-40B4-BE49-F238E27FC236}">
                <a16:creationId xmlns:a16="http://schemas.microsoft.com/office/drawing/2014/main" id="{6C34CCB9-C2EC-7905-1CED-BE8087679098}"/>
              </a:ext>
            </a:extLst>
          </p:cNvPr>
          <p:cNvSpPr>
            <a:spLocks noGrp="1"/>
          </p:cNvSpPr>
          <p:nvPr>
            <p:ph type="body" sz="quarter" idx="4294967295"/>
          </p:nvPr>
        </p:nvSpPr>
        <p:spPr>
          <a:xfrm>
            <a:off x="6552581" y="1852612"/>
            <a:ext cx="4995081" cy="5005388"/>
          </a:xfrm>
          <a:prstGeom prst="rect">
            <a:avLst/>
          </a:prstGeom>
        </p:spPr>
        <p:txBody>
          <a:bodyPr>
            <a:normAutofit fontScale="92500"/>
          </a:bodyPr>
          <a:lstStyle/>
          <a:p>
            <a:r>
              <a:rPr lang="en-GB" sz="2600" b="1" dirty="0">
                <a:solidFill>
                  <a:schemeClr val="accent1"/>
                </a:solidFill>
                <a:latin typeface="Arial" panose="020B0604020202020204" pitchFamily="34" charset="0"/>
                <a:cs typeface="Arial" panose="020B0604020202020204" pitchFamily="34" charset="0"/>
              </a:rPr>
              <a:t>clear and concise </a:t>
            </a:r>
            <a:r>
              <a:rPr lang="en-GB" sz="2600" dirty="0">
                <a:solidFill>
                  <a:schemeClr val="accent1"/>
                </a:solidFill>
                <a:latin typeface="Arial" panose="020B0604020202020204" pitchFamily="34" charset="0"/>
                <a:cs typeface="Arial" panose="020B0604020202020204" pitchFamily="34" charset="0"/>
              </a:rPr>
              <a:t>– capture one idea in simple, direct language</a:t>
            </a:r>
          </a:p>
          <a:p>
            <a:r>
              <a:rPr lang="en-GB" sz="2600" b="1" dirty="0">
                <a:solidFill>
                  <a:schemeClr val="accent1"/>
                </a:solidFill>
                <a:latin typeface="Arial" panose="020B0604020202020204" pitchFamily="34" charset="0"/>
                <a:cs typeface="Arial" panose="020B0604020202020204" pitchFamily="34" charset="0"/>
              </a:rPr>
              <a:t>audience‑focused </a:t>
            </a:r>
            <a:r>
              <a:rPr lang="en-GB" sz="2600" dirty="0">
                <a:solidFill>
                  <a:schemeClr val="accent1"/>
                </a:solidFill>
                <a:latin typeface="Arial" panose="020B0604020202020204" pitchFamily="34" charset="0"/>
                <a:cs typeface="Arial" panose="020B0604020202020204" pitchFamily="34" charset="0"/>
              </a:rPr>
              <a:t>– speak to what they care about, need or must act on</a:t>
            </a:r>
          </a:p>
          <a:p>
            <a:r>
              <a:rPr lang="en-GB" sz="2600" b="1" dirty="0">
                <a:solidFill>
                  <a:schemeClr val="accent1"/>
                </a:solidFill>
                <a:latin typeface="Arial" panose="020B0604020202020204" pitchFamily="34" charset="0"/>
                <a:cs typeface="Arial" panose="020B0604020202020204" pitchFamily="34" charset="0"/>
              </a:rPr>
              <a:t>memorable</a:t>
            </a:r>
            <a:r>
              <a:rPr lang="en-GB" sz="2600" dirty="0">
                <a:solidFill>
                  <a:schemeClr val="accent1"/>
                </a:solidFill>
                <a:latin typeface="Arial" panose="020B0604020202020204" pitchFamily="34" charset="0"/>
                <a:cs typeface="Arial" panose="020B0604020202020204" pitchFamily="34" charset="0"/>
              </a:rPr>
              <a:t> – use plain language and a strong, confident tone</a:t>
            </a:r>
          </a:p>
          <a:p>
            <a:r>
              <a:rPr lang="en-GB" sz="2600" b="1" dirty="0">
                <a:solidFill>
                  <a:schemeClr val="accent1"/>
                </a:solidFill>
                <a:latin typeface="Arial" panose="020B0604020202020204" pitchFamily="34" charset="0"/>
                <a:cs typeface="Arial" panose="020B0604020202020204" pitchFamily="34" charset="0"/>
              </a:rPr>
              <a:t>purposeful</a:t>
            </a:r>
            <a:r>
              <a:rPr lang="en-GB" sz="2600" dirty="0">
                <a:solidFill>
                  <a:schemeClr val="accent1"/>
                </a:solidFill>
                <a:latin typeface="Arial" panose="020B0604020202020204" pitchFamily="34" charset="0"/>
                <a:cs typeface="Arial" panose="020B0604020202020204" pitchFamily="34" charset="0"/>
              </a:rPr>
              <a:t> – reinforce the core point of your communication</a:t>
            </a:r>
          </a:p>
          <a:p>
            <a:r>
              <a:rPr lang="en-GB" sz="2600" b="1" dirty="0">
                <a:solidFill>
                  <a:schemeClr val="accent1"/>
                </a:solidFill>
                <a:latin typeface="Arial" panose="020B0604020202020204" pitchFamily="34" charset="0"/>
                <a:cs typeface="Arial" panose="020B0604020202020204" pitchFamily="34" charset="0"/>
              </a:rPr>
              <a:t>actionable or insightful </a:t>
            </a:r>
            <a:r>
              <a:rPr lang="en-GB" sz="2600" dirty="0">
                <a:solidFill>
                  <a:schemeClr val="accent1"/>
                </a:solidFill>
                <a:latin typeface="Arial" panose="020B0604020202020204" pitchFamily="34" charset="0"/>
                <a:cs typeface="Arial" panose="020B0604020202020204" pitchFamily="34" charset="0"/>
              </a:rPr>
              <a:t>– help the audience understand what matters or what comes next.</a:t>
            </a:r>
          </a:p>
          <a:p>
            <a:endParaRPr lang="en-AU" dirty="0"/>
          </a:p>
        </p:txBody>
      </p:sp>
      <p:pic>
        <p:nvPicPr>
          <p:cNvPr id="8" name="Picture 7" descr="Empty speech bubbles">
            <a:extLst>
              <a:ext uri="{FF2B5EF4-FFF2-40B4-BE49-F238E27FC236}">
                <a16:creationId xmlns:a16="http://schemas.microsoft.com/office/drawing/2014/main" id="{DAA256F3-3296-4DAB-CB86-4E7FEB3ED04F}"/>
              </a:ext>
            </a:extLst>
          </p:cNvPr>
          <p:cNvPicPr>
            <a:picLocks noChangeAspect="1"/>
          </p:cNvPicPr>
          <p:nvPr/>
        </p:nvPicPr>
        <p:blipFill>
          <a:blip r:embed="rId3"/>
          <a:srcRect l="9737" r="37389" b="2290"/>
          <a:stretch>
            <a:fillRect/>
          </a:stretch>
        </p:blipFill>
        <p:spPr>
          <a:xfrm>
            <a:off x="0" y="0"/>
            <a:ext cx="6252882" cy="6858000"/>
          </a:xfrm>
          <a:prstGeom prst="rect">
            <a:avLst/>
          </a:prstGeom>
        </p:spPr>
      </p:pic>
    </p:spTree>
    <p:extLst>
      <p:ext uri="{BB962C8B-B14F-4D97-AF65-F5344CB8AC3E}">
        <p14:creationId xmlns:p14="http://schemas.microsoft.com/office/powerpoint/2010/main" val="19482738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F5D6B3-9AF7-0A36-8BCA-092638D0959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05D958D-8C85-C710-E8C3-016E8AA408DC}"/>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3600" b="1" dirty="0">
                <a:solidFill>
                  <a:srgbClr val="002060"/>
                </a:solidFill>
                <a:latin typeface="Arial" panose="020B0604020202020204" pitchFamily="34" charset="0"/>
                <a:cs typeface="Arial" panose="020B0604020202020204" pitchFamily="34" charset="0"/>
              </a:rPr>
              <a:t>End session 1</a:t>
            </a:r>
            <a:endPar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548593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FC251-0B50-3C39-E836-BBD4C2A97C5C}"/>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A4317BF2-0B1C-CB20-577E-F61A8242BFDC}"/>
              </a:ext>
            </a:extLst>
          </p:cNvPr>
          <p:cNvSpPr/>
          <p:nvPr/>
        </p:nvSpPr>
        <p:spPr>
          <a:xfrm>
            <a:off x="0" y="1927048"/>
            <a:ext cx="8791460" cy="3462732"/>
          </a:xfrm>
          <a:prstGeom prst="rect">
            <a:avLst/>
          </a:prstGeom>
        </p:spPr>
        <p:txBody>
          <a:bodyPr wrap="square" anchor="b" anchorCtr="0">
            <a:noAutofit/>
          </a:bodyPr>
          <a:lstStyle/>
          <a:p>
            <a:pPr marL="360000"/>
            <a:r>
              <a:rPr lang="en-AU" sz="4400" b="1" dirty="0">
                <a:solidFill>
                  <a:schemeClr val="accent1"/>
                </a:solidFill>
                <a:latin typeface="Arial" panose="020B0604020202020204" pitchFamily="34" charset="0"/>
                <a:cs typeface="Arial" panose="020B0604020202020204" pitchFamily="34" charset="0"/>
              </a:rPr>
              <a:t>Intelligent influence</a:t>
            </a:r>
            <a:br>
              <a:rPr lang="en-AU" sz="4400" b="1" dirty="0">
                <a:solidFill>
                  <a:schemeClr val="accent1"/>
                </a:solidFill>
                <a:latin typeface="Arial" panose="020B0604020202020204" pitchFamily="34" charset="0"/>
                <a:cs typeface="Arial" panose="020B0604020202020204" pitchFamily="34" charset="0"/>
              </a:rPr>
            </a:br>
            <a:r>
              <a:rPr lang="en-AU" sz="2800" b="1" dirty="0">
                <a:solidFill>
                  <a:schemeClr val="accent3">
                    <a:lumMod val="50000"/>
                  </a:schemeClr>
                </a:solidFill>
                <a:latin typeface="Arial" panose="020B0604020202020204" pitchFamily="34" charset="0"/>
                <a:cs typeface="Arial" panose="020B0604020202020204" pitchFamily="34" charset="0"/>
              </a:rPr>
              <a:t>Digital Transformation Agency</a:t>
            </a:r>
          </a:p>
          <a:p>
            <a:pPr marL="360000"/>
            <a:endParaRPr lang="en-AU" sz="2800" b="1" dirty="0">
              <a:solidFill>
                <a:schemeClr val="accent2"/>
              </a:solidFill>
              <a:latin typeface="Arial" panose="020B0604020202020204" pitchFamily="34" charset="0"/>
              <a:cs typeface="Arial" panose="020B0604020202020204" pitchFamily="34" charset="0"/>
            </a:endParaRPr>
          </a:p>
          <a:p>
            <a:pPr marL="360000"/>
            <a:endParaRPr lang="en-AU" sz="2800" b="1" dirty="0">
              <a:solidFill>
                <a:schemeClr val="accent2"/>
              </a:solidFill>
              <a:latin typeface="Arial" panose="020B0604020202020204" pitchFamily="34" charset="0"/>
              <a:cs typeface="Arial" panose="020B0604020202020204" pitchFamily="34" charset="0"/>
            </a:endParaRPr>
          </a:p>
          <a:p>
            <a:pPr marL="360000"/>
            <a:endParaRPr lang="en-AU" sz="2800" b="1" dirty="0">
              <a:solidFill>
                <a:schemeClr val="accent2"/>
              </a:solidFill>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E58D458B-7EB4-D9CB-91A3-E2BCDB4DEC49}"/>
              </a:ext>
            </a:extLst>
          </p:cNvPr>
          <p:cNvSpPr txBox="1">
            <a:spLocks/>
          </p:cNvSpPr>
          <p:nvPr/>
        </p:nvSpPr>
        <p:spPr>
          <a:xfrm>
            <a:off x="472359" y="4930952"/>
            <a:ext cx="5840381" cy="2195111"/>
          </a:xfrm>
          <a:prstGeom prst="rect">
            <a:avLst/>
          </a:prstGeom>
          <a:ln w="57150">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1200"/>
              </a:spcBef>
              <a:spcAft>
                <a:spcPts val="1200"/>
              </a:spcAft>
              <a:buFont typeface="Arial" panose="020B0604020202020204" pitchFamily="34" charset="0"/>
              <a:buNone/>
            </a:pPr>
            <a:r>
              <a:rPr lang="en-AU" sz="2400" b="1" dirty="0">
                <a:solidFill>
                  <a:srgbClr val="1F497D"/>
                </a:solidFill>
                <a:latin typeface="Arial" panose="020B0604020202020204" pitchFamily="34" charset="0"/>
                <a:ea typeface="Cambria" panose="02040503050406030204" pitchFamily="18" charset="0"/>
                <a:cs typeface="Arial" panose="020B0604020202020204" pitchFamily="34" charset="0"/>
              </a:rPr>
              <a:t>Session 2</a:t>
            </a:r>
          </a:p>
          <a:p>
            <a:pPr marL="0" indent="0">
              <a:lnSpc>
                <a:spcPct val="100000"/>
              </a:lnSpc>
              <a:spcBef>
                <a:spcPts val="1200"/>
              </a:spcBef>
              <a:spcAft>
                <a:spcPts val="1200"/>
              </a:spcAft>
              <a:buFont typeface="Arial" panose="020B0604020202020204" pitchFamily="34" charset="0"/>
              <a:buNone/>
            </a:pPr>
            <a:br>
              <a:rPr lang="en-AU" sz="2400" b="1" dirty="0">
                <a:solidFill>
                  <a:srgbClr val="1F497D"/>
                </a:solidFill>
                <a:highlight>
                  <a:srgbClr val="FFFF00"/>
                </a:highlight>
                <a:latin typeface="Arial" panose="020B0604020202020204" pitchFamily="34" charset="0"/>
                <a:ea typeface="Cambria" panose="02040503050406030204" pitchFamily="18" charset="0"/>
                <a:cs typeface="Arial" panose="020B0604020202020204" pitchFamily="34" charset="0"/>
              </a:rPr>
            </a:br>
            <a:r>
              <a:rPr lang="en-AU" sz="2400" b="1" dirty="0">
                <a:solidFill>
                  <a:srgbClr val="1F497D"/>
                </a:solidFill>
                <a:highlight>
                  <a:srgbClr val="FFFF00"/>
                </a:highlight>
                <a:latin typeface="Arial" panose="020B0604020202020204" pitchFamily="34" charset="0"/>
                <a:ea typeface="Cambria" panose="02040503050406030204" pitchFamily="18" charset="0"/>
                <a:cs typeface="Arial" panose="020B0604020202020204" pitchFamily="34" charset="0"/>
              </a:rPr>
              <a:t>Facilitator</a:t>
            </a:r>
          </a:p>
        </p:txBody>
      </p:sp>
    </p:spTree>
    <p:extLst>
      <p:ext uri="{BB962C8B-B14F-4D97-AF65-F5344CB8AC3E}">
        <p14:creationId xmlns:p14="http://schemas.microsoft.com/office/powerpoint/2010/main" val="20731416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ADE25-FAC5-D668-8CCE-8F381663D2A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4C11B12-6C0B-DF40-A8EC-A3430CD9496A}"/>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8. Active listening</a:t>
            </a:r>
          </a:p>
        </p:txBody>
      </p:sp>
    </p:spTree>
    <p:extLst>
      <p:ext uri="{BB962C8B-B14F-4D97-AF65-F5344CB8AC3E}">
        <p14:creationId xmlns:p14="http://schemas.microsoft.com/office/powerpoint/2010/main" val="22843899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9BA5B60-5203-DBE9-B28B-90B6EF8EFDFA}"/>
              </a:ext>
            </a:extLst>
          </p:cNvPr>
          <p:cNvSpPr>
            <a:spLocks noGrp="1"/>
          </p:cNvSpPr>
          <p:nvPr>
            <p:ph type="body" sz="quarter" idx="10"/>
          </p:nvPr>
        </p:nvSpPr>
        <p:spPr>
          <a:xfrm>
            <a:off x="-179616" y="-718457"/>
            <a:ext cx="10319659" cy="718457"/>
          </a:xfrm>
        </p:spPr>
        <p:txBody>
          <a:bodyPr/>
          <a:lstStyle/>
          <a:p>
            <a:r>
              <a:rPr lang="en-GB" dirty="0"/>
              <a:t>Active listening</a:t>
            </a:r>
            <a:endParaRPr lang="en-AU" dirty="0"/>
          </a:p>
        </p:txBody>
      </p:sp>
      <p:sp>
        <p:nvSpPr>
          <p:cNvPr id="13" name="TextBox 12">
            <a:extLst>
              <a:ext uri="{FF2B5EF4-FFF2-40B4-BE49-F238E27FC236}">
                <a16:creationId xmlns:a16="http://schemas.microsoft.com/office/drawing/2014/main" id="{A2F4CF8A-9B4A-AC4F-81AA-F11666D18581}"/>
              </a:ext>
            </a:extLst>
          </p:cNvPr>
          <p:cNvSpPr txBox="1"/>
          <p:nvPr/>
        </p:nvSpPr>
        <p:spPr>
          <a:xfrm>
            <a:off x="13544550" y="1777994"/>
            <a:ext cx="6915150" cy="523220"/>
          </a:xfrm>
          <a:prstGeom prst="rect">
            <a:avLst/>
          </a:prstGeom>
          <a:noFill/>
          <a:ln w="57150">
            <a:noFill/>
          </a:ln>
        </p:spPr>
        <p:txBody>
          <a:bodyPr wrap="square">
            <a:spAutoFit/>
          </a:bodyPr>
          <a:lstStyle/>
          <a:p>
            <a:pPr marL="0" indent="0">
              <a:buNone/>
            </a:pPr>
            <a:endParaRPr lang="en-AU" sz="2800" dirty="0">
              <a:solidFill>
                <a:schemeClr val="accent1"/>
              </a:solidFill>
              <a:latin typeface="Arial" panose="020B0604020202020204" pitchFamily="34" charset="0"/>
              <a:cs typeface="Arial" panose="020B0604020202020204" pitchFamily="34" charset="0"/>
            </a:endParaRPr>
          </a:p>
        </p:txBody>
      </p:sp>
      <p:grpSp>
        <p:nvGrpSpPr>
          <p:cNvPr id="47" name="Group 46">
            <a:extLst>
              <a:ext uri="{FF2B5EF4-FFF2-40B4-BE49-F238E27FC236}">
                <a16:creationId xmlns:a16="http://schemas.microsoft.com/office/drawing/2014/main" id="{46F98C0C-BAE1-5E59-01E1-ADA7164FC641}"/>
              </a:ext>
            </a:extLst>
          </p:cNvPr>
          <p:cNvGrpSpPr/>
          <p:nvPr/>
        </p:nvGrpSpPr>
        <p:grpSpPr>
          <a:xfrm>
            <a:off x="-972168" y="-1584254"/>
            <a:ext cx="15583510" cy="9729063"/>
            <a:chOff x="-972168" y="-1584254"/>
            <a:chExt cx="15583510" cy="9729063"/>
          </a:xfrm>
        </p:grpSpPr>
        <p:pic>
          <p:nvPicPr>
            <p:cNvPr id="43" name="Picture 42" descr="Senior citizen and child talking">
              <a:extLst>
                <a:ext uri="{FF2B5EF4-FFF2-40B4-BE49-F238E27FC236}">
                  <a16:creationId xmlns:a16="http://schemas.microsoft.com/office/drawing/2014/main" id="{27858769-3E5F-9C56-7AF5-1A86D0413FBA}"/>
                </a:ext>
              </a:extLst>
            </p:cNvPr>
            <p:cNvPicPr>
              <a:picLocks noChangeAspect="1"/>
            </p:cNvPicPr>
            <p:nvPr/>
          </p:nvPicPr>
          <p:blipFill>
            <a:blip r:embed="rId3" cstate="print">
              <a:extLst>
                <a:ext uri="{28A0092B-C50C-407E-A947-70E740481C1C}">
                  <a14:useLocalDpi xmlns:a14="http://schemas.microsoft.com/office/drawing/2010/main" val="0"/>
                </a:ext>
              </a:extLst>
            </a:blip>
            <a:srcRect t="8002" b="13245"/>
            <a:stretch>
              <a:fillRect/>
            </a:stretch>
          </p:blipFill>
          <p:spPr>
            <a:xfrm flipH="1">
              <a:off x="-268593" y="-23908"/>
              <a:ext cx="12472080" cy="7072582"/>
            </a:xfrm>
            <a:prstGeom prst="rect">
              <a:avLst/>
            </a:prstGeom>
          </p:spPr>
        </p:pic>
        <p:grpSp>
          <p:nvGrpSpPr>
            <p:cNvPr id="46" name="Group 45">
              <a:extLst>
                <a:ext uri="{FF2B5EF4-FFF2-40B4-BE49-F238E27FC236}">
                  <a16:creationId xmlns:a16="http://schemas.microsoft.com/office/drawing/2014/main" id="{4AB7677A-754E-D1E4-3133-22E5C88520E3}"/>
                </a:ext>
              </a:extLst>
            </p:cNvPr>
            <p:cNvGrpSpPr/>
            <p:nvPr/>
          </p:nvGrpSpPr>
          <p:grpSpPr>
            <a:xfrm>
              <a:off x="-972168" y="-1584254"/>
              <a:ext cx="15583510" cy="9729063"/>
              <a:chOff x="-972168" y="-1584254"/>
              <a:chExt cx="15583510" cy="9729063"/>
            </a:xfrm>
          </p:grpSpPr>
          <p:grpSp>
            <p:nvGrpSpPr>
              <p:cNvPr id="45" name="Group 44">
                <a:extLst>
                  <a:ext uri="{FF2B5EF4-FFF2-40B4-BE49-F238E27FC236}">
                    <a16:creationId xmlns:a16="http://schemas.microsoft.com/office/drawing/2014/main" id="{CAAD791A-091B-489D-9FDA-4EA2975E00E9}"/>
                  </a:ext>
                </a:extLst>
              </p:cNvPr>
              <p:cNvGrpSpPr/>
              <p:nvPr/>
            </p:nvGrpSpPr>
            <p:grpSpPr>
              <a:xfrm>
                <a:off x="-972168" y="-1584254"/>
                <a:ext cx="15583510" cy="9729063"/>
                <a:chOff x="-972168" y="-1584254"/>
                <a:chExt cx="15583510" cy="9729063"/>
              </a:xfrm>
            </p:grpSpPr>
            <p:grpSp>
              <p:nvGrpSpPr>
                <p:cNvPr id="44" name="Group 43">
                  <a:extLst>
                    <a:ext uri="{FF2B5EF4-FFF2-40B4-BE49-F238E27FC236}">
                      <a16:creationId xmlns:a16="http://schemas.microsoft.com/office/drawing/2014/main" id="{9CC9540C-80F0-D9DA-A0A9-2AF9831D31AF}"/>
                    </a:ext>
                  </a:extLst>
                </p:cNvPr>
                <p:cNvGrpSpPr/>
                <p:nvPr/>
              </p:nvGrpSpPr>
              <p:grpSpPr>
                <a:xfrm>
                  <a:off x="-972168" y="-1584254"/>
                  <a:ext cx="15583510" cy="9729063"/>
                  <a:chOff x="-972168" y="-1584254"/>
                  <a:chExt cx="15583510" cy="9729063"/>
                </a:xfrm>
              </p:grpSpPr>
              <p:sp>
                <p:nvSpPr>
                  <p:cNvPr id="39" name="Pentagon 38">
                    <a:extLst>
                      <a:ext uri="{FF2B5EF4-FFF2-40B4-BE49-F238E27FC236}">
                        <a16:creationId xmlns:a16="http://schemas.microsoft.com/office/drawing/2014/main" id="{E2EAEAB6-C799-35FC-6728-A442E7C49D6A}"/>
                      </a:ext>
                    </a:extLst>
                  </p:cNvPr>
                  <p:cNvSpPr/>
                  <p:nvPr/>
                </p:nvSpPr>
                <p:spPr>
                  <a:xfrm>
                    <a:off x="8079231" y="4141427"/>
                    <a:ext cx="6532111" cy="4003382"/>
                  </a:xfrm>
                  <a:custGeom>
                    <a:avLst/>
                    <a:gdLst>
                      <a:gd name="csX0" fmla="*/ 8 w 7403986"/>
                      <a:gd name="csY0" fmla="*/ 1849320 h 4841594"/>
                      <a:gd name="csX1" fmla="*/ 3701993 w 7403986"/>
                      <a:gd name="csY1" fmla="*/ 0 h 4841594"/>
                      <a:gd name="csX2" fmla="*/ 7403978 w 7403986"/>
                      <a:gd name="csY2" fmla="*/ 1849320 h 4841594"/>
                      <a:gd name="csX3" fmla="*/ 5989946 w 7403986"/>
                      <a:gd name="csY3" fmla="*/ 4841582 h 4841594"/>
                      <a:gd name="csX4" fmla="*/ 1414040 w 7403986"/>
                      <a:gd name="csY4" fmla="*/ 4841582 h 4841594"/>
                      <a:gd name="csX5" fmla="*/ 8 w 7403986"/>
                      <a:gd name="csY5" fmla="*/ 1849320 h 4841594"/>
                      <a:gd name="csX0" fmla="*/ 0 w 7094512"/>
                      <a:gd name="csY0" fmla="*/ 1696783 h 4841582"/>
                      <a:gd name="csX1" fmla="*/ 3392527 w 7094512"/>
                      <a:gd name="csY1" fmla="*/ 0 h 4841582"/>
                      <a:gd name="csX2" fmla="*/ 7094512 w 7094512"/>
                      <a:gd name="csY2" fmla="*/ 1849320 h 4841582"/>
                      <a:gd name="csX3" fmla="*/ 5680480 w 7094512"/>
                      <a:gd name="csY3" fmla="*/ 4841582 h 4841582"/>
                      <a:gd name="csX4" fmla="*/ 1104574 w 7094512"/>
                      <a:gd name="csY4" fmla="*/ 4841582 h 4841582"/>
                      <a:gd name="csX5" fmla="*/ 0 w 7094512"/>
                      <a:gd name="csY5" fmla="*/ 1696783 h 4841582"/>
                      <a:gd name="csX0" fmla="*/ 0 w 6951211"/>
                      <a:gd name="csY0" fmla="*/ 1644911 h 4841582"/>
                      <a:gd name="csX1" fmla="*/ 3249226 w 6951211"/>
                      <a:gd name="csY1" fmla="*/ 0 h 4841582"/>
                      <a:gd name="csX2" fmla="*/ 6951211 w 6951211"/>
                      <a:gd name="csY2" fmla="*/ 1849320 h 4841582"/>
                      <a:gd name="csX3" fmla="*/ 5537179 w 6951211"/>
                      <a:gd name="csY3" fmla="*/ 4841582 h 4841582"/>
                      <a:gd name="csX4" fmla="*/ 961273 w 6951211"/>
                      <a:gd name="csY4" fmla="*/ 4841582 h 4841582"/>
                      <a:gd name="csX5" fmla="*/ 0 w 6951211"/>
                      <a:gd name="csY5" fmla="*/ 1644911 h 4841582"/>
                      <a:gd name="csX0" fmla="*/ 0 w 6532111"/>
                      <a:gd name="csY0" fmla="*/ 1378211 h 4841582"/>
                      <a:gd name="csX1" fmla="*/ 2830126 w 6532111"/>
                      <a:gd name="csY1" fmla="*/ 0 h 4841582"/>
                      <a:gd name="csX2" fmla="*/ 6532111 w 6532111"/>
                      <a:gd name="csY2" fmla="*/ 1849320 h 4841582"/>
                      <a:gd name="csX3" fmla="*/ 5118079 w 6532111"/>
                      <a:gd name="csY3" fmla="*/ 4841582 h 4841582"/>
                      <a:gd name="csX4" fmla="*/ 542173 w 6532111"/>
                      <a:gd name="csY4" fmla="*/ 4841582 h 4841582"/>
                      <a:gd name="csX5" fmla="*/ 0 w 6532111"/>
                      <a:gd name="csY5" fmla="*/ 1378211 h 4841582"/>
                      <a:gd name="csX0" fmla="*/ 0 w 6532111"/>
                      <a:gd name="csY0" fmla="*/ 540011 h 4003382"/>
                      <a:gd name="csX1" fmla="*/ 2296726 w 6532111"/>
                      <a:gd name="csY1" fmla="*/ 0 h 4003382"/>
                      <a:gd name="csX2" fmla="*/ 6532111 w 6532111"/>
                      <a:gd name="csY2" fmla="*/ 1011120 h 4003382"/>
                      <a:gd name="csX3" fmla="*/ 5118079 w 6532111"/>
                      <a:gd name="csY3" fmla="*/ 4003382 h 4003382"/>
                      <a:gd name="csX4" fmla="*/ 542173 w 6532111"/>
                      <a:gd name="csY4" fmla="*/ 4003382 h 4003382"/>
                      <a:gd name="csX5" fmla="*/ 0 w 6532111"/>
                      <a:gd name="csY5" fmla="*/ 540011 h 4003382"/>
                    </a:gdLst>
                    <a:ahLst/>
                    <a:cxnLst>
                      <a:cxn ang="0">
                        <a:pos x="csX0" y="csY0"/>
                      </a:cxn>
                      <a:cxn ang="0">
                        <a:pos x="csX1" y="csY1"/>
                      </a:cxn>
                      <a:cxn ang="0">
                        <a:pos x="csX2" y="csY2"/>
                      </a:cxn>
                      <a:cxn ang="0">
                        <a:pos x="csX3" y="csY3"/>
                      </a:cxn>
                      <a:cxn ang="0">
                        <a:pos x="csX4" y="csY4"/>
                      </a:cxn>
                      <a:cxn ang="0">
                        <a:pos x="csX5" y="csY5"/>
                      </a:cxn>
                    </a:cxnLst>
                    <a:rect l="l" t="t" r="r" b="b"/>
                    <a:pathLst>
                      <a:path w="6532111" h="4003382">
                        <a:moveTo>
                          <a:pt x="0" y="540011"/>
                        </a:moveTo>
                        <a:lnTo>
                          <a:pt x="2296726" y="0"/>
                        </a:lnTo>
                        <a:lnTo>
                          <a:pt x="6532111" y="1011120"/>
                        </a:lnTo>
                        <a:lnTo>
                          <a:pt x="5118079" y="4003382"/>
                        </a:lnTo>
                        <a:lnTo>
                          <a:pt x="542173" y="4003382"/>
                        </a:lnTo>
                        <a:lnTo>
                          <a:pt x="0" y="540011"/>
                        </a:lnTo>
                        <a:close/>
                      </a:path>
                    </a:pathLst>
                  </a:cu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7" name="Pentagon 36">
                    <a:extLst>
                      <a:ext uri="{FF2B5EF4-FFF2-40B4-BE49-F238E27FC236}">
                        <a16:creationId xmlns:a16="http://schemas.microsoft.com/office/drawing/2014/main" id="{2BDE6741-B769-C2A5-620D-73E8F78F42B2}"/>
                      </a:ext>
                    </a:extLst>
                  </p:cNvPr>
                  <p:cNvSpPr/>
                  <p:nvPr/>
                </p:nvSpPr>
                <p:spPr>
                  <a:xfrm rot="9157798">
                    <a:off x="-972168" y="-1584254"/>
                    <a:ext cx="5611152" cy="3742401"/>
                  </a:xfrm>
                  <a:prstGeom prst="pentagon">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17" name="TextBox 16">
                  <a:extLst>
                    <a:ext uri="{FF2B5EF4-FFF2-40B4-BE49-F238E27FC236}">
                      <a16:creationId xmlns:a16="http://schemas.microsoft.com/office/drawing/2014/main" id="{0414E4BB-43C2-EFDE-5F7C-25E58510AF6B}"/>
                    </a:ext>
                  </a:extLst>
                </p:cNvPr>
                <p:cNvSpPr txBox="1"/>
                <p:nvPr/>
              </p:nvSpPr>
              <p:spPr>
                <a:xfrm>
                  <a:off x="8414059" y="4665272"/>
                  <a:ext cx="3865628" cy="1938992"/>
                </a:xfrm>
                <a:prstGeom prst="rect">
                  <a:avLst/>
                </a:prstGeom>
                <a:noFill/>
                <a:ln w="57150">
                  <a:noFill/>
                </a:ln>
              </p:spPr>
              <p:txBody>
                <a:bodyPr wrap="square">
                  <a:spAutoFit/>
                </a:bodyPr>
                <a:lstStyle/>
                <a:p>
                  <a:pPr marL="0" indent="0">
                    <a:buNone/>
                  </a:pPr>
                  <a:r>
                    <a:rPr lang="en-AU" sz="2400" dirty="0">
                      <a:solidFill>
                        <a:schemeClr val="bg1"/>
                      </a:solidFill>
                      <a:latin typeface="Arial" panose="020B0604020202020204" pitchFamily="34" charset="0"/>
                      <a:cs typeface="Arial" panose="020B0604020202020204" pitchFamily="34" charset="0"/>
                    </a:rPr>
                    <a:t>It involves genuine curiosity, checking understanding and uncovering what matters most to the other person.</a:t>
                  </a:r>
                </a:p>
              </p:txBody>
            </p:sp>
          </p:grpSp>
          <p:sp>
            <p:nvSpPr>
              <p:cNvPr id="32" name="TextBox 31">
                <a:extLst>
                  <a:ext uri="{FF2B5EF4-FFF2-40B4-BE49-F238E27FC236}">
                    <a16:creationId xmlns:a16="http://schemas.microsoft.com/office/drawing/2014/main" id="{06124D14-62F5-0C1A-BA61-EFDD105825D3}"/>
                  </a:ext>
                </a:extLst>
              </p:cNvPr>
              <p:cNvSpPr txBox="1"/>
              <p:nvPr/>
            </p:nvSpPr>
            <p:spPr>
              <a:xfrm>
                <a:off x="202156" y="172650"/>
                <a:ext cx="2954000" cy="1569660"/>
              </a:xfrm>
              <a:prstGeom prst="rect">
                <a:avLst/>
              </a:prstGeom>
              <a:noFill/>
              <a:ln w="57150">
                <a:noFill/>
              </a:ln>
            </p:spPr>
            <p:txBody>
              <a:bodyPr wrap="square">
                <a:spAutoFit/>
              </a:bodyPr>
              <a:lstStyle/>
              <a:p>
                <a:r>
                  <a:rPr lang="en-AU" sz="2400" dirty="0">
                    <a:solidFill>
                      <a:schemeClr val="accent2">
                        <a:lumMod val="20000"/>
                        <a:lumOff val="80000"/>
                      </a:schemeClr>
                    </a:solidFill>
                    <a:latin typeface="Arial" panose="020B0604020202020204" pitchFamily="34" charset="0"/>
                    <a:cs typeface="Arial" panose="020B0604020202020204" pitchFamily="34" charset="0"/>
                  </a:rPr>
                  <a:t>Active listening is more than hearing what someone says. </a:t>
                </a:r>
              </a:p>
            </p:txBody>
          </p:sp>
        </p:grpSp>
      </p:grpSp>
    </p:spTree>
    <p:extLst>
      <p:ext uri="{BB962C8B-B14F-4D97-AF65-F5344CB8AC3E}">
        <p14:creationId xmlns:p14="http://schemas.microsoft.com/office/powerpoint/2010/main" val="36341487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5645EF-C589-A561-C2BA-AFC178889C52}"/>
              </a:ext>
            </a:extLst>
          </p:cNvPr>
          <p:cNvSpPr>
            <a:spLocks noGrp="1"/>
          </p:cNvSpPr>
          <p:nvPr>
            <p:ph type="body" sz="quarter" idx="10"/>
          </p:nvPr>
        </p:nvSpPr>
        <p:spPr/>
        <p:txBody>
          <a:bodyPr/>
          <a:lstStyle/>
          <a:p>
            <a:r>
              <a:rPr lang="en-AU"/>
              <a:t>Aspects of active listening</a:t>
            </a:r>
          </a:p>
        </p:txBody>
      </p:sp>
      <p:pic>
        <p:nvPicPr>
          <p:cNvPr id="5" name="Graphic 4" descr="Ear outline">
            <a:extLst>
              <a:ext uri="{FF2B5EF4-FFF2-40B4-BE49-F238E27FC236}">
                <a16:creationId xmlns:a16="http://schemas.microsoft.com/office/drawing/2014/main" id="{0D0C3EE2-C422-4726-AEB4-585E55676F6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66840" y="1881222"/>
            <a:ext cx="3732711" cy="3732711"/>
          </a:xfrm>
          <a:prstGeom prst="rect">
            <a:avLst/>
          </a:prstGeom>
        </p:spPr>
      </p:pic>
      <p:sp>
        <p:nvSpPr>
          <p:cNvPr id="6" name="TextBox 5">
            <a:extLst>
              <a:ext uri="{FF2B5EF4-FFF2-40B4-BE49-F238E27FC236}">
                <a16:creationId xmlns:a16="http://schemas.microsoft.com/office/drawing/2014/main" id="{EFA9C61E-0B3E-AF8A-FEF8-9EDBBAFB2513}"/>
              </a:ext>
            </a:extLst>
          </p:cNvPr>
          <p:cNvSpPr txBox="1"/>
          <p:nvPr/>
        </p:nvSpPr>
        <p:spPr>
          <a:xfrm>
            <a:off x="4796689" y="1331481"/>
            <a:ext cx="3194912" cy="405820"/>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Reflect on content</a:t>
            </a:r>
            <a:endParaRPr lang="en-AU" sz="2400"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
        <p:nvSpPr>
          <p:cNvPr id="8" name="TextBox 7">
            <a:extLst>
              <a:ext uri="{FF2B5EF4-FFF2-40B4-BE49-F238E27FC236}">
                <a16:creationId xmlns:a16="http://schemas.microsoft.com/office/drawing/2014/main" id="{5568E738-CE8C-7623-54ED-EC7B2EFADB0B}"/>
              </a:ext>
            </a:extLst>
          </p:cNvPr>
          <p:cNvSpPr txBox="1"/>
          <p:nvPr/>
        </p:nvSpPr>
        <p:spPr>
          <a:xfrm>
            <a:off x="1246133" y="2290058"/>
            <a:ext cx="3527511" cy="405820"/>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Withhold judgement </a:t>
            </a:r>
            <a:endParaRPr lang="en-AU" sz="2400"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
        <p:nvSpPr>
          <p:cNvPr id="10" name="TextBox 9">
            <a:extLst>
              <a:ext uri="{FF2B5EF4-FFF2-40B4-BE49-F238E27FC236}">
                <a16:creationId xmlns:a16="http://schemas.microsoft.com/office/drawing/2014/main" id="{B12EEEED-BFA2-C7E3-C872-219F7DE8BAE0}"/>
              </a:ext>
            </a:extLst>
          </p:cNvPr>
          <p:cNvSpPr txBox="1"/>
          <p:nvPr/>
        </p:nvSpPr>
        <p:spPr>
          <a:xfrm>
            <a:off x="801800" y="3383292"/>
            <a:ext cx="3941953" cy="594268"/>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Be attuned to </a:t>
            </a:r>
            <a:b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b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and reflect feelings </a:t>
            </a:r>
            <a:endParaRPr lang="en-AU" sz="2400"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
        <p:nvSpPr>
          <p:cNvPr id="12" name="TextBox 11">
            <a:extLst>
              <a:ext uri="{FF2B5EF4-FFF2-40B4-BE49-F238E27FC236}">
                <a16:creationId xmlns:a16="http://schemas.microsoft.com/office/drawing/2014/main" id="{3BE6021B-330F-26F8-FF83-5C5F2C6F8438}"/>
              </a:ext>
            </a:extLst>
          </p:cNvPr>
          <p:cNvSpPr txBox="1"/>
          <p:nvPr/>
        </p:nvSpPr>
        <p:spPr>
          <a:xfrm>
            <a:off x="1898386" y="4756390"/>
            <a:ext cx="4000733" cy="594268"/>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Ask open-ended questions</a:t>
            </a:r>
            <a:endParaRPr lang="en-AU" sz="2400"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
        <p:nvSpPr>
          <p:cNvPr id="14" name="TextBox 13">
            <a:extLst>
              <a:ext uri="{FF2B5EF4-FFF2-40B4-BE49-F238E27FC236}">
                <a16:creationId xmlns:a16="http://schemas.microsoft.com/office/drawing/2014/main" id="{C7528488-D10F-FF62-5AE2-A1443CAB84AB}"/>
              </a:ext>
            </a:extLst>
          </p:cNvPr>
          <p:cNvSpPr txBox="1"/>
          <p:nvPr/>
        </p:nvSpPr>
        <p:spPr>
          <a:xfrm>
            <a:off x="4921424" y="5725230"/>
            <a:ext cx="2945441" cy="594268"/>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Summarise</a:t>
            </a:r>
            <a:endParaRPr lang="en-AU" sz="2400"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
        <p:nvSpPr>
          <p:cNvPr id="16" name="TextBox 15">
            <a:extLst>
              <a:ext uri="{FF2B5EF4-FFF2-40B4-BE49-F238E27FC236}">
                <a16:creationId xmlns:a16="http://schemas.microsoft.com/office/drawing/2014/main" id="{23C9A839-2ADF-6AA4-2E4B-28C817FB1DAF}"/>
              </a:ext>
            </a:extLst>
          </p:cNvPr>
          <p:cNvSpPr txBox="1"/>
          <p:nvPr/>
        </p:nvSpPr>
        <p:spPr>
          <a:xfrm>
            <a:off x="7557950" y="2145732"/>
            <a:ext cx="4010843" cy="594268"/>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Look at who is talking</a:t>
            </a:r>
            <a:endParaRPr lang="en-AU" sz="2400"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
        <p:nvSpPr>
          <p:cNvPr id="18" name="TextBox 17">
            <a:extLst>
              <a:ext uri="{FF2B5EF4-FFF2-40B4-BE49-F238E27FC236}">
                <a16:creationId xmlns:a16="http://schemas.microsoft.com/office/drawing/2014/main" id="{DFBC7081-C21D-7ADD-C175-1E38094E7638}"/>
              </a:ext>
            </a:extLst>
          </p:cNvPr>
          <p:cNvSpPr txBox="1"/>
          <p:nvPr/>
        </p:nvSpPr>
        <p:spPr>
          <a:xfrm>
            <a:off x="7991601" y="3691896"/>
            <a:ext cx="4010843" cy="594268"/>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Observe body language</a:t>
            </a:r>
            <a:endParaRPr lang="en-AU" sz="2400"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
        <p:nvSpPr>
          <p:cNvPr id="20" name="TextBox 19">
            <a:extLst>
              <a:ext uri="{FF2B5EF4-FFF2-40B4-BE49-F238E27FC236}">
                <a16:creationId xmlns:a16="http://schemas.microsoft.com/office/drawing/2014/main" id="{8DBD25C5-71AD-D198-4E8E-409CD5289C86}"/>
              </a:ext>
            </a:extLst>
          </p:cNvPr>
          <p:cNvSpPr txBox="1"/>
          <p:nvPr/>
        </p:nvSpPr>
        <p:spPr>
          <a:xfrm>
            <a:off x="7348173" y="4932251"/>
            <a:ext cx="2945441" cy="594268"/>
          </a:xfrm>
          <a:prstGeom prst="rect">
            <a:avLst/>
          </a:prstGeom>
          <a:ln w="57150">
            <a:noFill/>
          </a:ln>
        </p:spPr>
        <p:txBody>
          <a:bodyPr wrap="square" rtlCol="0">
            <a:noAutofit/>
          </a:bodyPr>
          <a:lstStyle/>
          <a:p>
            <a:pPr marL="360000" indent="0">
              <a:lnSpc>
                <a:spcPct val="100000"/>
              </a:lnSpc>
              <a:spcBef>
                <a:spcPts val="1200"/>
              </a:spcBef>
              <a:spcAft>
                <a:spcPts val="1200"/>
              </a:spcAft>
              <a:buNone/>
            </a:pPr>
            <a:r>
              <a:rPr lang="en-GB" sz="2400" dirty="0">
                <a:solidFill>
                  <a:srgbClr val="1F497D"/>
                </a:solidFill>
                <a:latin typeface="Arial" panose="020B0604020202020204" pitchFamily="34" charset="0"/>
                <a:ea typeface="Cambria" panose="02040503050406030204" pitchFamily="18" charset="0"/>
                <a:cs typeface="Arial" panose="020B0604020202020204" pitchFamily="34" charset="0"/>
              </a:rPr>
              <a:t>Paraphrase</a:t>
            </a:r>
            <a:endParaRPr lang="en-AU" sz="2000"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30518851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68ED8-076F-F35F-1DB7-ECC838B134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CED3219-E940-7A83-A2C5-3F3B8A12C148}"/>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3600" b="1" dirty="0">
                <a:solidFill>
                  <a:srgbClr val="002060"/>
                </a:solidFill>
                <a:latin typeface="Arial" panose="020B0604020202020204" pitchFamily="34" charset="0"/>
                <a:cs typeface="Arial" panose="020B0604020202020204" pitchFamily="34" charset="0"/>
              </a:rPr>
              <a:t>9</a:t>
            </a: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Preparing a quick pitch</a:t>
            </a:r>
          </a:p>
        </p:txBody>
      </p:sp>
    </p:spTree>
    <p:extLst>
      <p:ext uri="{BB962C8B-B14F-4D97-AF65-F5344CB8AC3E}">
        <p14:creationId xmlns:p14="http://schemas.microsoft.com/office/powerpoint/2010/main" val="5486576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E68CBF0-BBDD-FDE2-63A6-DA7657F3BBF7}"/>
              </a:ext>
            </a:extLst>
          </p:cNvPr>
          <p:cNvSpPr>
            <a:spLocks noGrp="1"/>
          </p:cNvSpPr>
          <p:nvPr>
            <p:ph type="body" sz="quarter" idx="10"/>
          </p:nvPr>
        </p:nvSpPr>
        <p:spPr>
          <a:xfrm>
            <a:off x="6288742" y="759721"/>
            <a:ext cx="7378930" cy="718457"/>
          </a:xfrm>
        </p:spPr>
        <p:txBody>
          <a:bodyPr/>
          <a:lstStyle/>
          <a:p>
            <a:r>
              <a:rPr lang="en-GB" dirty="0"/>
              <a:t>3-part pitch</a:t>
            </a:r>
            <a:endParaRPr lang="en-AU" dirty="0"/>
          </a:p>
        </p:txBody>
      </p:sp>
      <p:pic>
        <p:nvPicPr>
          <p:cNvPr id="5" name="Picture 4" descr="Baseball in catcher's mitt">
            <a:extLst>
              <a:ext uri="{FF2B5EF4-FFF2-40B4-BE49-F238E27FC236}">
                <a16:creationId xmlns:a16="http://schemas.microsoft.com/office/drawing/2014/main" id="{13B81A22-1847-6AE6-55AE-E128FEA2E71D}"/>
              </a:ext>
            </a:extLst>
          </p:cNvPr>
          <p:cNvPicPr>
            <a:picLocks noChangeAspect="1"/>
          </p:cNvPicPr>
          <p:nvPr/>
        </p:nvPicPr>
        <p:blipFill>
          <a:blip r:embed="rId3" cstate="print">
            <a:extLst>
              <a:ext uri="{28A0092B-C50C-407E-A947-70E740481C1C}">
                <a14:useLocalDpi xmlns:a14="http://schemas.microsoft.com/office/drawing/2010/main" val="0"/>
              </a:ext>
            </a:extLst>
          </a:blip>
          <a:srcRect l="20902" r="18202"/>
          <a:stretch>
            <a:fillRect/>
          </a:stretch>
        </p:blipFill>
        <p:spPr>
          <a:xfrm>
            <a:off x="-823531" y="0"/>
            <a:ext cx="6407288" cy="7028367"/>
          </a:xfrm>
          <a:prstGeom prst="rect">
            <a:avLst/>
          </a:prstGeom>
        </p:spPr>
      </p:pic>
      <p:sp>
        <p:nvSpPr>
          <p:cNvPr id="6" name="TextBox 5">
            <a:extLst>
              <a:ext uri="{FF2B5EF4-FFF2-40B4-BE49-F238E27FC236}">
                <a16:creationId xmlns:a16="http://schemas.microsoft.com/office/drawing/2014/main" id="{586EA1DB-4B6E-41B2-C687-A9122380CD81}"/>
              </a:ext>
            </a:extLst>
          </p:cNvPr>
          <p:cNvSpPr txBox="1"/>
          <p:nvPr/>
        </p:nvSpPr>
        <p:spPr>
          <a:xfrm>
            <a:off x="6288742" y="1720840"/>
            <a:ext cx="4616823" cy="3416320"/>
          </a:xfrm>
          <a:prstGeom prst="rect">
            <a:avLst/>
          </a:prstGeom>
          <a:noFill/>
          <a:ln w="57150">
            <a:noFill/>
          </a:ln>
        </p:spPr>
        <p:txBody>
          <a:bodyPr wrap="square">
            <a:spAutoFit/>
          </a:bodyPr>
          <a:lstStyle/>
          <a:p>
            <a:r>
              <a:rPr lang="en-GB" sz="2400" b="1" dirty="0">
                <a:solidFill>
                  <a:schemeClr val="accent1"/>
                </a:solidFill>
                <a:latin typeface="Arial" panose="020B0604020202020204" pitchFamily="34" charset="0"/>
                <a:cs typeface="Arial" panose="020B0604020202020204" pitchFamily="34" charset="0"/>
              </a:rPr>
              <a:t>Context</a:t>
            </a:r>
            <a:r>
              <a:rPr lang="en-GB" sz="2400" dirty="0">
                <a:solidFill>
                  <a:schemeClr val="accent1"/>
                </a:solidFill>
                <a:latin typeface="Arial" panose="020B0604020202020204" pitchFamily="34" charset="0"/>
                <a:cs typeface="Arial" panose="020B0604020202020204" pitchFamily="34" charset="0"/>
              </a:rPr>
              <a:t> – What is happening and why does it matter?</a:t>
            </a:r>
            <a:br>
              <a:rPr lang="en-GB" sz="2400" dirty="0">
                <a:solidFill>
                  <a:schemeClr val="accent1"/>
                </a:solidFill>
                <a:latin typeface="Arial" panose="020B0604020202020204" pitchFamily="34" charset="0"/>
                <a:cs typeface="Arial" panose="020B0604020202020204" pitchFamily="34" charset="0"/>
              </a:rPr>
            </a:br>
            <a:endParaRPr lang="en-GB" sz="2400" dirty="0">
              <a:solidFill>
                <a:schemeClr val="accent1"/>
              </a:solidFill>
              <a:latin typeface="Arial" panose="020B0604020202020204" pitchFamily="34" charset="0"/>
              <a:cs typeface="Arial" panose="020B0604020202020204" pitchFamily="34" charset="0"/>
            </a:endParaRPr>
          </a:p>
          <a:p>
            <a:r>
              <a:rPr lang="en-GB" sz="2400" b="1" dirty="0">
                <a:solidFill>
                  <a:schemeClr val="accent1"/>
                </a:solidFill>
                <a:latin typeface="Arial" panose="020B0604020202020204" pitchFamily="34" charset="0"/>
                <a:cs typeface="Arial" panose="020B0604020202020204" pitchFamily="34" charset="0"/>
              </a:rPr>
              <a:t>Insight</a:t>
            </a:r>
            <a:r>
              <a:rPr lang="en-GB" sz="2400" dirty="0">
                <a:solidFill>
                  <a:schemeClr val="accent1"/>
                </a:solidFill>
                <a:latin typeface="Arial" panose="020B0604020202020204" pitchFamily="34" charset="0"/>
                <a:cs typeface="Arial" panose="020B0604020202020204" pitchFamily="34" charset="0"/>
              </a:rPr>
              <a:t> – What have you observed, concluded, or identified?</a:t>
            </a:r>
          </a:p>
          <a:p>
            <a:br>
              <a:rPr lang="en-GB" sz="2400" b="1" dirty="0">
                <a:solidFill>
                  <a:schemeClr val="accent1"/>
                </a:solidFill>
                <a:latin typeface="Arial" panose="020B0604020202020204" pitchFamily="34" charset="0"/>
                <a:cs typeface="Arial" panose="020B0604020202020204" pitchFamily="34" charset="0"/>
              </a:rPr>
            </a:br>
            <a:r>
              <a:rPr lang="en-GB" sz="2400" b="1" dirty="0">
                <a:solidFill>
                  <a:schemeClr val="accent1"/>
                </a:solidFill>
                <a:latin typeface="Arial" panose="020B0604020202020204" pitchFamily="34" charset="0"/>
                <a:cs typeface="Arial" panose="020B0604020202020204" pitchFamily="34" charset="0"/>
              </a:rPr>
              <a:t>Ask </a:t>
            </a:r>
            <a:r>
              <a:rPr lang="en-GB" sz="2400" dirty="0">
                <a:solidFill>
                  <a:schemeClr val="accent1"/>
                </a:solidFill>
                <a:latin typeface="Arial" panose="020B0604020202020204" pitchFamily="34" charset="0"/>
                <a:cs typeface="Arial" panose="020B0604020202020204" pitchFamily="34" charset="0"/>
              </a:rPr>
              <a:t>– What would you like the stakeholder to do?</a:t>
            </a:r>
          </a:p>
        </p:txBody>
      </p:sp>
    </p:spTree>
    <p:extLst>
      <p:ext uri="{BB962C8B-B14F-4D97-AF65-F5344CB8AC3E}">
        <p14:creationId xmlns:p14="http://schemas.microsoft.com/office/powerpoint/2010/main" val="11022196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835CC4A-7D3C-6170-5CA3-3FBFBDE3E44D}"/>
              </a:ext>
            </a:extLst>
          </p:cNvPr>
          <p:cNvSpPr>
            <a:spLocks noGrp="1"/>
          </p:cNvSpPr>
          <p:nvPr>
            <p:ph type="body" sz="quarter" idx="11"/>
          </p:nvPr>
        </p:nvSpPr>
        <p:spPr>
          <a:xfrm>
            <a:off x="2719507" y="3321425"/>
            <a:ext cx="10319659" cy="5005388"/>
          </a:xfrm>
        </p:spPr>
        <p:txBody>
          <a:bodyPr/>
          <a:lstStyle/>
          <a:p>
            <a:pPr marL="0" indent="0">
              <a:lnSpc>
                <a:spcPct val="150000"/>
              </a:lnSpc>
              <a:buNone/>
            </a:pPr>
            <a:r>
              <a:rPr lang="en-GB" b="1" dirty="0"/>
              <a:t>Purpose: </a:t>
            </a:r>
            <a:r>
              <a:rPr lang="en-GB" dirty="0"/>
              <a:t>Is my objective clear?</a:t>
            </a:r>
            <a:br>
              <a:rPr lang="en-GB" dirty="0"/>
            </a:br>
            <a:r>
              <a:rPr lang="en-GB" b="1" dirty="0"/>
              <a:t>Audience: </a:t>
            </a:r>
            <a:r>
              <a:rPr lang="en-GB" dirty="0"/>
              <a:t>Have I focused on what they care about?</a:t>
            </a:r>
            <a:br>
              <a:rPr lang="en-GB" dirty="0"/>
            </a:br>
            <a:r>
              <a:rPr lang="en-GB" b="1" dirty="0"/>
              <a:t>Environment: </a:t>
            </a:r>
            <a:r>
              <a:rPr lang="en-GB" dirty="0"/>
              <a:t>Have I considered the current context?</a:t>
            </a:r>
            <a:br>
              <a:rPr lang="en-GB" dirty="0"/>
            </a:br>
            <a:r>
              <a:rPr lang="en-GB" b="1" dirty="0"/>
              <a:t>Structure: </a:t>
            </a:r>
            <a:r>
              <a:rPr lang="en-GB" dirty="0"/>
              <a:t>Is my message logical and easy to follow?</a:t>
            </a:r>
            <a:br>
              <a:rPr lang="en-GB" dirty="0"/>
            </a:br>
            <a:r>
              <a:rPr lang="en-GB" b="1" dirty="0"/>
              <a:t>Style: </a:t>
            </a:r>
            <a:r>
              <a:rPr lang="en-GB" dirty="0"/>
              <a:t>Does it suit the stakeholder?</a:t>
            </a:r>
            <a:br>
              <a:rPr lang="en-GB" dirty="0"/>
            </a:br>
            <a:r>
              <a:rPr lang="en-GB" b="1" dirty="0"/>
              <a:t>Revise It: </a:t>
            </a:r>
            <a:r>
              <a:rPr lang="en-GB" dirty="0"/>
              <a:t>Is my ask clear, concise, and actionable?</a:t>
            </a:r>
          </a:p>
        </p:txBody>
      </p:sp>
      <p:pic>
        <p:nvPicPr>
          <p:cNvPr id="5" name="Picture 4">
            <a:extLst>
              <a:ext uri="{FF2B5EF4-FFF2-40B4-BE49-F238E27FC236}">
                <a16:creationId xmlns:a16="http://schemas.microsoft.com/office/drawing/2014/main" id="{D51B6FAC-850C-5BF0-1128-05E7401FEC8E}"/>
              </a:ext>
            </a:extLst>
          </p:cNvPr>
          <p:cNvPicPr>
            <a:picLocks noChangeAspect="1"/>
          </p:cNvPicPr>
          <p:nvPr/>
        </p:nvPicPr>
        <p:blipFill>
          <a:blip r:embed="rId3"/>
          <a:srcRect b="48178"/>
          <a:stretch>
            <a:fillRect/>
          </a:stretch>
        </p:blipFill>
        <p:spPr>
          <a:xfrm>
            <a:off x="1356296" y="201707"/>
            <a:ext cx="10104704" cy="2944905"/>
          </a:xfrm>
          <a:prstGeom prst="rect">
            <a:avLst/>
          </a:prstGeom>
        </p:spPr>
      </p:pic>
      <p:sp>
        <p:nvSpPr>
          <p:cNvPr id="6" name="TextBox 5">
            <a:extLst>
              <a:ext uri="{FF2B5EF4-FFF2-40B4-BE49-F238E27FC236}">
                <a16:creationId xmlns:a16="http://schemas.microsoft.com/office/drawing/2014/main" id="{AB4668E4-9A01-2436-83E1-4E07BF940900}"/>
              </a:ext>
            </a:extLst>
          </p:cNvPr>
          <p:cNvSpPr txBox="1"/>
          <p:nvPr/>
        </p:nvSpPr>
        <p:spPr>
          <a:xfrm>
            <a:off x="416859" y="6104965"/>
            <a:ext cx="0" cy="0"/>
          </a:xfrm>
          <a:prstGeom prst="rect">
            <a:avLst/>
          </a:prstGeom>
          <a:ln w="57150">
            <a:noFill/>
          </a:ln>
        </p:spPr>
        <p:txBody>
          <a:bodyPr wrap="none" rtlCol="0">
            <a:noAutofit/>
          </a:bodyPr>
          <a:lstStyle/>
          <a:p>
            <a:pPr marL="360000" indent="0">
              <a:lnSpc>
                <a:spcPct val="100000"/>
              </a:lnSpc>
              <a:spcBef>
                <a:spcPts val="1200"/>
              </a:spcBef>
              <a:spcAft>
                <a:spcPts val="1200"/>
              </a:spcAft>
              <a:buNone/>
            </a:pPr>
            <a:endParaRPr lang="en-AU"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32843443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356E3-56CD-434A-C0BF-0FAA431EFBC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E3492BE-78C9-FD40-7D1B-FC6F0369BB13}"/>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3600" b="1" dirty="0">
                <a:solidFill>
                  <a:srgbClr val="002060"/>
                </a:solidFill>
                <a:latin typeface="Arial" panose="020B0604020202020204" pitchFamily="34" charset="0"/>
                <a:cs typeface="Arial" panose="020B0604020202020204" pitchFamily="34" charset="0"/>
              </a:rPr>
              <a:t>10</a:t>
            </a: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lang="en-AU" sz="3600" b="1" dirty="0">
                <a:solidFill>
                  <a:srgbClr val="002060"/>
                </a:solidFill>
                <a:latin typeface="Arial" panose="020B0604020202020204" pitchFamily="34" charset="0"/>
                <a:cs typeface="Arial" panose="020B0604020202020204" pitchFamily="34" charset="0"/>
              </a:rPr>
              <a:t>Leveraging questions and critiques</a:t>
            </a:r>
            <a:endPar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894412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B4F3103-0C50-D583-B65A-F3AED2F613F8}"/>
              </a:ext>
            </a:extLst>
          </p:cNvPr>
          <p:cNvSpPr>
            <a:spLocks noGrp="1"/>
          </p:cNvSpPr>
          <p:nvPr>
            <p:ph type="body" sz="quarter" idx="10"/>
          </p:nvPr>
        </p:nvSpPr>
        <p:spPr>
          <a:xfrm>
            <a:off x="1343264" y="921137"/>
            <a:ext cx="10319659" cy="718457"/>
          </a:xfrm>
        </p:spPr>
        <p:txBody>
          <a:bodyPr/>
          <a:lstStyle/>
          <a:p>
            <a:r>
              <a:rPr lang="en-GB" dirty="0"/>
              <a:t>3-step response</a:t>
            </a:r>
            <a:endParaRPr lang="en-AU" dirty="0"/>
          </a:p>
        </p:txBody>
      </p:sp>
      <p:sp>
        <p:nvSpPr>
          <p:cNvPr id="3" name="Text Placeholder 2">
            <a:extLst>
              <a:ext uri="{FF2B5EF4-FFF2-40B4-BE49-F238E27FC236}">
                <a16:creationId xmlns:a16="http://schemas.microsoft.com/office/drawing/2014/main" id="{BB0BB83F-8AB5-984B-B61F-8C1583143C06}"/>
              </a:ext>
            </a:extLst>
          </p:cNvPr>
          <p:cNvSpPr>
            <a:spLocks noGrp="1"/>
          </p:cNvSpPr>
          <p:nvPr>
            <p:ph type="body" sz="quarter" idx="11"/>
          </p:nvPr>
        </p:nvSpPr>
        <p:spPr>
          <a:xfrm>
            <a:off x="1343264" y="2316762"/>
            <a:ext cx="10638067" cy="5005388"/>
          </a:xfrm>
        </p:spPr>
        <p:txBody>
          <a:bodyPr/>
          <a:lstStyle/>
          <a:p>
            <a:pPr marL="457200" indent="-457200">
              <a:buAutoNum type="arabicPeriod"/>
            </a:pPr>
            <a:r>
              <a:rPr lang="en-GB" b="1" dirty="0"/>
              <a:t>Listen – </a:t>
            </a:r>
            <a:r>
              <a:rPr lang="en-AU" b="1" dirty="0"/>
              <a:t>Clarify or summarise the concern</a:t>
            </a:r>
          </a:p>
          <a:p>
            <a:pPr marL="0" indent="0">
              <a:buNone/>
            </a:pPr>
            <a:r>
              <a:rPr lang="en-GB" dirty="0"/>
              <a:t>Seek to understand the concern without becoming defensive.</a:t>
            </a:r>
          </a:p>
          <a:p>
            <a:pPr marL="0" indent="0">
              <a:buNone/>
            </a:pPr>
            <a:endParaRPr lang="en-GB" dirty="0"/>
          </a:p>
          <a:p>
            <a:pPr marL="457200" indent="-457200">
              <a:buAutoNum type="arabicPeriod" startAt="2"/>
            </a:pPr>
            <a:r>
              <a:rPr lang="en-GB" b="1" dirty="0"/>
              <a:t>Reframe – </a:t>
            </a:r>
            <a:r>
              <a:rPr lang="en-AU" b="1" dirty="0"/>
              <a:t>Identify the issue, opportunity, or shared goal</a:t>
            </a:r>
            <a:endParaRPr lang="en-GB" b="1" dirty="0"/>
          </a:p>
          <a:p>
            <a:pPr marL="0" indent="0">
              <a:buNone/>
            </a:pPr>
            <a:r>
              <a:rPr lang="en-GB" dirty="0"/>
              <a:t>Acknowledge the concern and position it constructively.</a:t>
            </a:r>
          </a:p>
          <a:p>
            <a:pPr marL="0" indent="0">
              <a:buNone/>
            </a:pPr>
            <a:endParaRPr lang="en-GB" dirty="0"/>
          </a:p>
          <a:p>
            <a:pPr marL="457200" indent="-457200">
              <a:buAutoNum type="arabicPeriod" startAt="3"/>
            </a:pPr>
            <a:r>
              <a:rPr lang="en-GB" b="1" dirty="0"/>
              <a:t>Respond – Adress the concern</a:t>
            </a:r>
          </a:p>
          <a:p>
            <a:pPr marL="0" indent="0">
              <a:buNone/>
            </a:pPr>
            <a:r>
              <a:rPr lang="en-GB" dirty="0"/>
              <a:t>Provide a clear response that moves the conversation forward.</a:t>
            </a:r>
            <a:endParaRPr lang="en-AU" dirty="0"/>
          </a:p>
        </p:txBody>
      </p:sp>
      <p:pic>
        <p:nvPicPr>
          <p:cNvPr id="7" name="Graphic 6" descr="Chat bubble with solid fill">
            <a:extLst>
              <a:ext uri="{FF2B5EF4-FFF2-40B4-BE49-F238E27FC236}">
                <a16:creationId xmlns:a16="http://schemas.microsoft.com/office/drawing/2014/main" id="{802BDBE6-431F-4291-064D-CA56CEE8BF8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399059" y="5244352"/>
            <a:ext cx="1183341" cy="1183341"/>
          </a:xfrm>
          <a:prstGeom prst="rect">
            <a:avLst/>
          </a:prstGeom>
        </p:spPr>
      </p:pic>
      <p:pic>
        <p:nvPicPr>
          <p:cNvPr id="9" name="Graphic 8" descr="Lightbulb and pencil with solid fill">
            <a:extLst>
              <a:ext uri="{FF2B5EF4-FFF2-40B4-BE49-F238E27FC236}">
                <a16:creationId xmlns:a16="http://schemas.microsoft.com/office/drawing/2014/main" id="{92CEF290-895B-C88E-0270-0788B43FED7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546976" y="3676456"/>
            <a:ext cx="1183341" cy="1183341"/>
          </a:xfrm>
          <a:prstGeom prst="rect">
            <a:avLst/>
          </a:prstGeom>
        </p:spPr>
      </p:pic>
      <p:pic>
        <p:nvPicPr>
          <p:cNvPr id="11" name="Graphic 10" descr="Meeting with solid fill">
            <a:extLst>
              <a:ext uri="{FF2B5EF4-FFF2-40B4-BE49-F238E27FC236}">
                <a16:creationId xmlns:a16="http://schemas.microsoft.com/office/drawing/2014/main" id="{08939A76-4352-BE8A-13CE-C2ECD22DC3D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412506" y="2168844"/>
            <a:ext cx="1183341" cy="1183341"/>
          </a:xfrm>
          <a:prstGeom prst="rect">
            <a:avLst/>
          </a:prstGeom>
        </p:spPr>
      </p:pic>
    </p:spTree>
    <p:extLst>
      <p:ext uri="{BB962C8B-B14F-4D97-AF65-F5344CB8AC3E}">
        <p14:creationId xmlns:p14="http://schemas.microsoft.com/office/powerpoint/2010/main" val="160383638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9E46163-A6A1-166F-A27D-8BEE48553757}"/>
              </a:ext>
            </a:extLst>
          </p:cNvPr>
          <p:cNvSpPr>
            <a:spLocks noGrp="1"/>
          </p:cNvSpPr>
          <p:nvPr>
            <p:ph type="title"/>
          </p:nvPr>
        </p:nvSpPr>
        <p:spPr>
          <a:xfrm>
            <a:off x="600502" y="583935"/>
            <a:ext cx="4847466" cy="684741"/>
          </a:xfrm>
        </p:spPr>
        <p:txBody>
          <a:bodyPr>
            <a:normAutofit fontScale="90000"/>
          </a:bodyPr>
          <a:lstStyle/>
          <a:p>
            <a:r>
              <a:rPr lang="en-GB">
                <a:solidFill>
                  <a:schemeClr val="bg1"/>
                </a:solidFill>
              </a:rPr>
              <a:t>Using questions to </a:t>
            </a:r>
            <a:br>
              <a:rPr lang="en-GB">
                <a:solidFill>
                  <a:schemeClr val="bg1"/>
                </a:solidFill>
              </a:rPr>
            </a:br>
            <a:r>
              <a:rPr lang="en-GB">
                <a:solidFill>
                  <a:schemeClr val="bg1"/>
                </a:solidFill>
              </a:rPr>
              <a:t>your advantage</a:t>
            </a:r>
            <a:endParaRPr lang="en-AU">
              <a:solidFill>
                <a:schemeClr val="bg1"/>
              </a:solidFill>
            </a:endParaRPr>
          </a:p>
        </p:txBody>
      </p:sp>
      <p:sp>
        <p:nvSpPr>
          <p:cNvPr id="5" name="Text Placeholder 4">
            <a:extLst>
              <a:ext uri="{FF2B5EF4-FFF2-40B4-BE49-F238E27FC236}">
                <a16:creationId xmlns:a16="http://schemas.microsoft.com/office/drawing/2014/main" id="{132944C4-65D2-62B8-B1F6-0FA6CD93E248}"/>
              </a:ext>
            </a:extLst>
          </p:cNvPr>
          <p:cNvSpPr>
            <a:spLocks noGrp="1"/>
          </p:cNvSpPr>
          <p:nvPr>
            <p:ph type="body" sz="quarter" idx="11"/>
          </p:nvPr>
        </p:nvSpPr>
        <p:spPr>
          <a:xfrm>
            <a:off x="600502" y="1784789"/>
            <a:ext cx="4847466" cy="3993711"/>
          </a:xfrm>
        </p:spPr>
        <p:txBody>
          <a:bodyPr>
            <a:noAutofit/>
          </a:bodyPr>
          <a:lstStyle/>
          <a:p>
            <a:pPr marL="342900" indent="-342900"/>
            <a:r>
              <a:rPr lang="en-GB" sz="2800" dirty="0">
                <a:solidFill>
                  <a:schemeClr val="bg1"/>
                </a:solidFill>
              </a:rPr>
              <a:t>Active listening and thoughtful responses influence others’ trust and willingness to listen.</a:t>
            </a:r>
          </a:p>
          <a:p>
            <a:pPr marL="342900" indent="-342900"/>
            <a:r>
              <a:rPr lang="en-GB" sz="2800" dirty="0">
                <a:solidFill>
                  <a:schemeClr val="bg1"/>
                </a:solidFill>
              </a:rPr>
              <a:t>The ‘right’ answer is less important than the honest answer.</a:t>
            </a:r>
          </a:p>
          <a:p>
            <a:pPr marL="342900" indent="-342900"/>
            <a:r>
              <a:rPr lang="en-GB" sz="2800" dirty="0">
                <a:solidFill>
                  <a:schemeClr val="bg1"/>
                </a:solidFill>
              </a:rPr>
              <a:t>Good questions may reveal blind spots – listen carefully.</a:t>
            </a:r>
          </a:p>
          <a:p>
            <a:endParaRPr lang="en-AU" sz="2800" dirty="0"/>
          </a:p>
        </p:txBody>
      </p:sp>
      <p:pic>
        <p:nvPicPr>
          <p:cNvPr id="3" name="Picture Placeholder 2" descr="Back of people's heads and raised hands at corporate presentation with speaker and whiteboard out of focus in background">
            <a:extLst>
              <a:ext uri="{FF2B5EF4-FFF2-40B4-BE49-F238E27FC236}">
                <a16:creationId xmlns:a16="http://schemas.microsoft.com/office/drawing/2014/main" id="{3BF32B96-196D-E195-79B9-A0CE59B56754}"/>
              </a:ext>
            </a:extLst>
          </p:cNvPr>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22283" r="22283"/>
          <a:stretch>
            <a:fillRect/>
          </a:stretch>
        </p:blipFill>
        <p:spPr>
          <a:xfrm>
            <a:off x="6505480" y="375646"/>
            <a:ext cx="5086018" cy="6106707"/>
          </a:xfrm>
        </p:spPr>
      </p:pic>
    </p:spTree>
    <p:extLst>
      <p:ext uri="{BB962C8B-B14F-4D97-AF65-F5344CB8AC3E}">
        <p14:creationId xmlns:p14="http://schemas.microsoft.com/office/powerpoint/2010/main" val="25975049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DB816-928A-77E3-C27D-6177345A4C1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1C1D2C7-0B33-04A2-79AA-923EAC99B3CE}"/>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rPr>
              <a:t>Short break</a:t>
            </a:r>
          </a:p>
        </p:txBody>
      </p:sp>
      <p:pic>
        <p:nvPicPr>
          <p:cNvPr id="4" name="Graphic 3" descr="Coffee outline">
            <a:extLst>
              <a:ext uri="{FF2B5EF4-FFF2-40B4-BE49-F238E27FC236}">
                <a16:creationId xmlns:a16="http://schemas.microsoft.com/office/drawing/2014/main" id="{E676FB79-8360-53CF-51AA-47617609EB4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202984" y="4119560"/>
            <a:ext cx="2546196" cy="2546196"/>
          </a:xfrm>
          <a:prstGeom prst="rect">
            <a:avLst/>
          </a:prstGeom>
        </p:spPr>
      </p:pic>
    </p:spTree>
    <p:extLst>
      <p:ext uri="{BB962C8B-B14F-4D97-AF65-F5344CB8AC3E}">
        <p14:creationId xmlns:p14="http://schemas.microsoft.com/office/powerpoint/2010/main" val="87743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4"/>
                                        </p:tgtEl>
                                        <p:attrNameLst>
                                          <p:attrName>r</p:attrName>
                                        </p:attrNameLst>
                                      </p:cBhvr>
                                    </p:animRot>
                                    <p:animRot by="-240000">
                                      <p:cBhvr>
                                        <p:cTn id="7" dur="200" fill="hold">
                                          <p:stCondLst>
                                            <p:cond delay="200"/>
                                          </p:stCondLst>
                                        </p:cTn>
                                        <p:tgtEl>
                                          <p:spTgt spid="4"/>
                                        </p:tgtEl>
                                        <p:attrNameLst>
                                          <p:attrName>r</p:attrName>
                                        </p:attrNameLst>
                                      </p:cBhvr>
                                    </p:animRot>
                                    <p:animRot by="240000">
                                      <p:cBhvr>
                                        <p:cTn id="8" dur="200" fill="hold">
                                          <p:stCondLst>
                                            <p:cond delay="400"/>
                                          </p:stCondLst>
                                        </p:cTn>
                                        <p:tgtEl>
                                          <p:spTgt spid="4"/>
                                        </p:tgtEl>
                                        <p:attrNameLst>
                                          <p:attrName>r</p:attrName>
                                        </p:attrNameLst>
                                      </p:cBhvr>
                                    </p:animRot>
                                    <p:animRot by="-240000">
                                      <p:cBhvr>
                                        <p:cTn id="9" dur="200" fill="hold">
                                          <p:stCondLst>
                                            <p:cond delay="600"/>
                                          </p:stCondLst>
                                        </p:cTn>
                                        <p:tgtEl>
                                          <p:spTgt spid="4"/>
                                        </p:tgtEl>
                                        <p:attrNameLst>
                                          <p:attrName>r</p:attrName>
                                        </p:attrNameLst>
                                      </p:cBhvr>
                                    </p:animRot>
                                    <p:animRot by="120000">
                                      <p:cBhvr>
                                        <p:cTn id="10"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54FBD-7A62-A97B-4018-AF9A5B73232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1DBF19F-1B92-8A98-763B-6A66A18EA837}"/>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3600" b="1" dirty="0">
                <a:solidFill>
                  <a:srgbClr val="002060"/>
                </a:solidFill>
                <a:latin typeface="Arial" panose="020B0604020202020204" pitchFamily="34" charset="0"/>
                <a:cs typeface="Arial" panose="020B0604020202020204" pitchFamily="34" charset="0"/>
              </a:rPr>
              <a:t>11</a:t>
            </a: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lang="en-AU" sz="3600" b="1" dirty="0">
                <a:solidFill>
                  <a:srgbClr val="002060"/>
                </a:solidFill>
                <a:latin typeface="Arial" panose="020B0604020202020204" pitchFamily="34" charset="0"/>
                <a:cs typeface="Arial" panose="020B0604020202020204" pitchFamily="34" charset="0"/>
              </a:rPr>
              <a:t>Negotiation principles and styles</a:t>
            </a:r>
            <a:endPar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385185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71756-3ADA-E8D9-57EB-88E21D1C9F9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868066D-526C-EFC4-A95E-98F4123FA660}"/>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3600" b="1" dirty="0">
                <a:solidFill>
                  <a:srgbClr val="002060"/>
                </a:solidFill>
                <a:latin typeface="Arial" panose="020B0604020202020204" pitchFamily="34" charset="0"/>
                <a:cs typeface="Arial" panose="020B0604020202020204" pitchFamily="34" charset="0"/>
              </a:rPr>
              <a:t>12</a:t>
            </a: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Resistance mapping</a:t>
            </a:r>
          </a:p>
        </p:txBody>
      </p:sp>
    </p:spTree>
    <p:extLst>
      <p:ext uri="{BB962C8B-B14F-4D97-AF65-F5344CB8AC3E}">
        <p14:creationId xmlns:p14="http://schemas.microsoft.com/office/powerpoint/2010/main" val="42305139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6C9F00-0BCD-F4B1-ACE7-96F6A08059BD}"/>
              </a:ext>
            </a:extLst>
          </p:cNvPr>
          <p:cNvSpPr>
            <a:spLocks noGrp="1"/>
          </p:cNvSpPr>
          <p:nvPr>
            <p:ph type="body" sz="quarter" idx="10"/>
          </p:nvPr>
        </p:nvSpPr>
        <p:spPr>
          <a:xfrm>
            <a:off x="978970" y="614083"/>
            <a:ext cx="5865168" cy="718457"/>
          </a:xfrm>
        </p:spPr>
        <p:txBody>
          <a:bodyPr/>
          <a:lstStyle/>
          <a:p>
            <a:r>
              <a:rPr lang="en-GB" dirty="0"/>
              <a:t>Resistance mapping answers:</a:t>
            </a:r>
            <a:endParaRPr lang="en-AU" dirty="0"/>
          </a:p>
        </p:txBody>
      </p:sp>
      <p:sp>
        <p:nvSpPr>
          <p:cNvPr id="3" name="Text Placeholder 2">
            <a:extLst>
              <a:ext uri="{FF2B5EF4-FFF2-40B4-BE49-F238E27FC236}">
                <a16:creationId xmlns:a16="http://schemas.microsoft.com/office/drawing/2014/main" id="{09C27245-ECE4-4A30-5CF4-1B1EA48C0C2E}"/>
              </a:ext>
            </a:extLst>
          </p:cNvPr>
          <p:cNvSpPr>
            <a:spLocks noGrp="1"/>
          </p:cNvSpPr>
          <p:nvPr>
            <p:ph type="body" sz="quarter" idx="11"/>
          </p:nvPr>
        </p:nvSpPr>
        <p:spPr>
          <a:xfrm>
            <a:off x="978970" y="1700907"/>
            <a:ext cx="5865168" cy="5005388"/>
          </a:xfrm>
        </p:spPr>
        <p:txBody>
          <a:bodyPr/>
          <a:lstStyle/>
          <a:p>
            <a:pPr marL="0" lvl="0" indent="0">
              <a:buNone/>
            </a:pPr>
            <a:endParaRPr lang="en-AU" dirty="0"/>
          </a:p>
          <a:p>
            <a:pPr lvl="0"/>
            <a:r>
              <a:rPr lang="en-AU" dirty="0"/>
              <a:t>Who is likely to support the change</a:t>
            </a:r>
          </a:p>
          <a:p>
            <a:pPr lvl="0"/>
            <a:r>
              <a:rPr lang="en-AU" dirty="0"/>
              <a:t>Who may be neutral or undecided?</a:t>
            </a:r>
          </a:p>
          <a:p>
            <a:pPr lvl="0"/>
            <a:r>
              <a:rPr lang="en-AU" dirty="0"/>
              <a:t>Who is likely to resist it?</a:t>
            </a:r>
          </a:p>
          <a:p>
            <a:pPr lvl="0"/>
            <a:r>
              <a:rPr lang="en-AU" dirty="0"/>
              <a:t>Why are they resisting?</a:t>
            </a:r>
          </a:p>
          <a:p>
            <a:pPr lvl="0"/>
            <a:r>
              <a:rPr lang="en-AU" dirty="0"/>
              <a:t>How influential are they?</a:t>
            </a:r>
          </a:p>
          <a:p>
            <a:pPr lvl="0"/>
            <a:r>
              <a:rPr lang="en-AU" dirty="0"/>
              <a:t>What actions can help reduce resistance?</a:t>
            </a:r>
          </a:p>
          <a:p>
            <a:endParaRPr lang="en-AU" dirty="0"/>
          </a:p>
        </p:txBody>
      </p:sp>
      <p:pic>
        <p:nvPicPr>
          <p:cNvPr id="9" name="Picture 8" descr="Pins pinned on a white surface and connecting a black thread">
            <a:extLst>
              <a:ext uri="{FF2B5EF4-FFF2-40B4-BE49-F238E27FC236}">
                <a16:creationId xmlns:a16="http://schemas.microsoft.com/office/drawing/2014/main" id="{05C16511-40A9-5596-E4EC-D994A3891B79}"/>
              </a:ext>
            </a:extLst>
          </p:cNvPr>
          <p:cNvPicPr>
            <a:picLocks noChangeAspect="1"/>
          </p:cNvPicPr>
          <p:nvPr/>
        </p:nvPicPr>
        <p:blipFill>
          <a:blip r:embed="rId3" cstate="print">
            <a:extLst>
              <a:ext uri="{28A0092B-C50C-407E-A947-70E740481C1C}">
                <a14:useLocalDpi xmlns:a14="http://schemas.microsoft.com/office/drawing/2010/main" val="0"/>
              </a:ext>
            </a:extLst>
          </a:blip>
          <a:srcRect l="17037" r="9562"/>
          <a:stretch>
            <a:fillRect/>
          </a:stretch>
        </p:blipFill>
        <p:spPr>
          <a:xfrm>
            <a:off x="6774863" y="0"/>
            <a:ext cx="6294667" cy="6858000"/>
          </a:xfrm>
          <a:prstGeom prst="rect">
            <a:avLst/>
          </a:prstGeom>
        </p:spPr>
      </p:pic>
    </p:spTree>
    <p:extLst>
      <p:ext uri="{BB962C8B-B14F-4D97-AF65-F5344CB8AC3E}">
        <p14:creationId xmlns:p14="http://schemas.microsoft.com/office/powerpoint/2010/main" val="27115103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B655221-FDC2-9195-1095-9C1D3A073DC5}"/>
              </a:ext>
            </a:extLst>
          </p:cNvPr>
          <p:cNvSpPr>
            <a:spLocks noGrp="1"/>
          </p:cNvSpPr>
          <p:nvPr>
            <p:ph type="body" sz="quarter" idx="10"/>
          </p:nvPr>
        </p:nvSpPr>
        <p:spPr>
          <a:xfrm>
            <a:off x="5848028" y="403413"/>
            <a:ext cx="5931596" cy="718457"/>
          </a:xfrm>
        </p:spPr>
        <p:txBody>
          <a:bodyPr/>
          <a:lstStyle/>
          <a:p>
            <a:r>
              <a:rPr lang="en-GB" dirty="0"/>
              <a:t>Revealing common causes of resistance</a:t>
            </a:r>
          </a:p>
          <a:p>
            <a:endParaRPr lang="en-AU" dirty="0"/>
          </a:p>
        </p:txBody>
      </p:sp>
      <p:sp>
        <p:nvSpPr>
          <p:cNvPr id="3" name="Text Placeholder 2">
            <a:extLst>
              <a:ext uri="{FF2B5EF4-FFF2-40B4-BE49-F238E27FC236}">
                <a16:creationId xmlns:a16="http://schemas.microsoft.com/office/drawing/2014/main" id="{063AEA51-051E-770E-DEE8-586AB63B16DA}"/>
              </a:ext>
            </a:extLst>
          </p:cNvPr>
          <p:cNvSpPr>
            <a:spLocks noGrp="1"/>
          </p:cNvSpPr>
          <p:nvPr>
            <p:ph type="body" sz="quarter" idx="11"/>
          </p:nvPr>
        </p:nvSpPr>
        <p:spPr>
          <a:xfrm>
            <a:off x="5848028" y="1852612"/>
            <a:ext cx="5295714" cy="5005388"/>
          </a:xfrm>
        </p:spPr>
        <p:txBody>
          <a:bodyPr/>
          <a:lstStyle/>
          <a:p>
            <a:pPr marL="342900" indent="-342900"/>
            <a:r>
              <a:rPr lang="en-GB" dirty="0"/>
              <a:t>Fear of losing control or status</a:t>
            </a:r>
          </a:p>
          <a:p>
            <a:pPr marL="342900" indent="-342900"/>
            <a:r>
              <a:rPr lang="en-GB" dirty="0"/>
              <a:t>Lack of understanding of the change</a:t>
            </a:r>
          </a:p>
          <a:p>
            <a:pPr marL="342900" indent="-342900"/>
            <a:r>
              <a:rPr lang="en-GB" dirty="0"/>
              <a:t>Concern about increased workload</a:t>
            </a:r>
          </a:p>
          <a:p>
            <a:pPr marL="342900" indent="-342900"/>
            <a:r>
              <a:rPr lang="en-GB" dirty="0"/>
              <a:t>Past negative experiences with change initiatives</a:t>
            </a:r>
          </a:p>
          <a:p>
            <a:pPr marL="342900" indent="-342900"/>
            <a:r>
              <a:rPr lang="en-GB" dirty="0"/>
              <a:t>Uncertainty about future roles or job security</a:t>
            </a:r>
          </a:p>
          <a:p>
            <a:pPr marL="342900" indent="-342900"/>
            <a:r>
              <a:rPr lang="en-GB" dirty="0"/>
              <a:t>Misalignment with personal or team goals</a:t>
            </a:r>
          </a:p>
        </p:txBody>
      </p:sp>
      <p:pic>
        <p:nvPicPr>
          <p:cNvPr id="7" name="Picture 6" descr="Underwater view of a floating iceberg">
            <a:extLst>
              <a:ext uri="{FF2B5EF4-FFF2-40B4-BE49-F238E27FC236}">
                <a16:creationId xmlns:a16="http://schemas.microsoft.com/office/drawing/2014/main" id="{A14F3694-9397-54E2-0E8C-587D240DDEB5}"/>
              </a:ext>
            </a:extLst>
          </p:cNvPr>
          <p:cNvPicPr>
            <a:picLocks noChangeAspect="1"/>
          </p:cNvPicPr>
          <p:nvPr/>
        </p:nvPicPr>
        <p:blipFill>
          <a:blip r:embed="rId3" cstate="print">
            <a:extLst>
              <a:ext uri="{28A0092B-C50C-407E-A947-70E740481C1C}">
                <a14:useLocalDpi xmlns:a14="http://schemas.microsoft.com/office/drawing/2010/main" val="0"/>
              </a:ext>
            </a:extLst>
          </a:blip>
          <a:srcRect r="48308"/>
          <a:stretch>
            <a:fillRect/>
          </a:stretch>
        </p:blipFill>
        <p:spPr>
          <a:xfrm>
            <a:off x="0" y="0"/>
            <a:ext cx="5295714" cy="6858000"/>
          </a:xfrm>
          <a:prstGeom prst="rect">
            <a:avLst/>
          </a:prstGeom>
        </p:spPr>
      </p:pic>
    </p:spTree>
    <p:extLst>
      <p:ext uri="{BB962C8B-B14F-4D97-AF65-F5344CB8AC3E}">
        <p14:creationId xmlns:p14="http://schemas.microsoft.com/office/powerpoint/2010/main" val="16852456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C68DC-F550-9351-FFDA-D779586629B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F29992D-EA95-ADCF-22EE-6E12066FAAD6}"/>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3600" b="1" dirty="0">
                <a:solidFill>
                  <a:srgbClr val="002060"/>
                </a:solidFill>
                <a:latin typeface="Arial" panose="020B0604020202020204" pitchFamily="34" charset="0"/>
                <a:cs typeface="Arial" panose="020B0604020202020204" pitchFamily="34" charset="0"/>
              </a:rPr>
              <a:t>13. </a:t>
            </a: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Planning a stakeholder engagement meeting </a:t>
            </a:r>
          </a:p>
        </p:txBody>
      </p:sp>
    </p:spTree>
    <p:extLst>
      <p:ext uri="{BB962C8B-B14F-4D97-AF65-F5344CB8AC3E}">
        <p14:creationId xmlns:p14="http://schemas.microsoft.com/office/powerpoint/2010/main" val="39812545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76122-9DF3-9917-8C5F-A67FCE2868D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DCCC916-44C1-0F81-042D-CA85E2487A8E}"/>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1" dirty="0">
                <a:solidFill>
                  <a:srgbClr val="002060"/>
                </a:solidFill>
                <a:latin typeface="Arial" panose="020B0604020202020204" pitchFamily="34" charset="0"/>
                <a:cs typeface="Arial" panose="020B0604020202020204" pitchFamily="34" charset="0"/>
              </a:rPr>
              <a:t>14. Creating an influencing culture</a:t>
            </a:r>
            <a:endPar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82649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1286ECA-2412-7325-CBA3-830FD94380CF}"/>
              </a:ext>
            </a:extLst>
          </p:cNvPr>
          <p:cNvSpPr>
            <a:spLocks noGrp="1"/>
          </p:cNvSpPr>
          <p:nvPr>
            <p:ph type="body" sz="quarter" idx="10"/>
          </p:nvPr>
        </p:nvSpPr>
        <p:spPr>
          <a:xfrm>
            <a:off x="1112904" y="441352"/>
            <a:ext cx="6025243" cy="718457"/>
          </a:xfrm>
        </p:spPr>
        <p:txBody>
          <a:bodyPr/>
          <a:lstStyle/>
          <a:p>
            <a:r>
              <a:rPr lang="en-GB" dirty="0"/>
              <a:t>Influencing together</a:t>
            </a:r>
            <a:endParaRPr lang="en-AU" dirty="0"/>
          </a:p>
        </p:txBody>
      </p:sp>
      <p:sp>
        <p:nvSpPr>
          <p:cNvPr id="10" name="TextBox 9">
            <a:extLst>
              <a:ext uri="{FF2B5EF4-FFF2-40B4-BE49-F238E27FC236}">
                <a16:creationId xmlns:a16="http://schemas.microsoft.com/office/drawing/2014/main" id="{D910C283-074C-E263-A98F-DCBF82C6422A}"/>
              </a:ext>
            </a:extLst>
          </p:cNvPr>
          <p:cNvSpPr txBox="1"/>
          <p:nvPr/>
        </p:nvSpPr>
        <p:spPr>
          <a:xfrm>
            <a:off x="1112904" y="1423307"/>
            <a:ext cx="5449261" cy="5434693"/>
          </a:xfrm>
          <a:prstGeom prst="rect">
            <a:avLst/>
          </a:prstGeom>
          <a:ln w="57150">
            <a:noFill/>
          </a:ln>
        </p:spPr>
        <p:txBody>
          <a:bodyPr wrap="square" rtlCol="0">
            <a:noAutofit/>
          </a:bodyPr>
          <a:lstStyle/>
          <a:p>
            <a:pPr marL="342900" lvl="0" indent="-342900">
              <a:spcAft>
                <a:spcPts val="600"/>
              </a:spcAft>
              <a:buFont typeface="Arial" panose="020B0604020202020204" pitchFamily="34" charset="0"/>
              <a:buChar char="•"/>
            </a:pPr>
            <a:r>
              <a:rPr lang="en-AU" sz="2400" dirty="0">
                <a:solidFill>
                  <a:schemeClr val="accent1"/>
                </a:solidFill>
                <a:latin typeface="Arial" panose="020B0604020202020204" pitchFamily="34" charset="0"/>
                <a:cs typeface="Arial" panose="020B0604020202020204" pitchFamily="34" charset="0"/>
              </a:rPr>
              <a:t>Share lessons learned</a:t>
            </a:r>
          </a:p>
          <a:p>
            <a:pPr marL="342900" lvl="0" indent="-342900">
              <a:spcAft>
                <a:spcPts val="600"/>
              </a:spcAft>
              <a:buFont typeface="Arial" panose="020B0604020202020204" pitchFamily="34" charset="0"/>
              <a:buChar char="•"/>
            </a:pPr>
            <a:r>
              <a:rPr lang="en-AU" sz="2400" dirty="0">
                <a:solidFill>
                  <a:schemeClr val="accent1"/>
                </a:solidFill>
                <a:latin typeface="Arial" panose="020B0604020202020204" pitchFamily="34" charset="0"/>
                <a:cs typeface="Arial" panose="020B0604020202020204" pitchFamily="34" charset="0"/>
              </a:rPr>
              <a:t>Hold team meetings</a:t>
            </a:r>
          </a:p>
          <a:p>
            <a:pPr marL="342900" lvl="0" indent="-342900">
              <a:spcAft>
                <a:spcPts val="600"/>
              </a:spcAft>
              <a:buFont typeface="Arial" panose="020B0604020202020204" pitchFamily="34" charset="0"/>
              <a:buChar char="•"/>
            </a:pPr>
            <a:r>
              <a:rPr lang="en-AU" sz="2400" dirty="0">
                <a:solidFill>
                  <a:schemeClr val="accent1"/>
                </a:solidFill>
                <a:latin typeface="Arial" panose="020B0604020202020204" pitchFamily="34" charset="0"/>
                <a:cs typeface="Arial" panose="020B0604020202020204" pitchFamily="34" charset="0"/>
              </a:rPr>
              <a:t>Provide training</a:t>
            </a:r>
          </a:p>
          <a:p>
            <a:pPr marL="342900" lvl="0" indent="-342900">
              <a:spcAft>
                <a:spcPts val="600"/>
              </a:spcAft>
              <a:buFont typeface="Arial" panose="020B0604020202020204" pitchFamily="34" charset="0"/>
              <a:buChar char="•"/>
            </a:pPr>
            <a:r>
              <a:rPr lang="en-AU" sz="2400" dirty="0">
                <a:solidFill>
                  <a:schemeClr val="accent1"/>
                </a:solidFill>
                <a:latin typeface="Arial" panose="020B0604020202020204" pitchFamily="34" charset="0"/>
                <a:cs typeface="Arial" panose="020B0604020202020204" pitchFamily="34" charset="0"/>
              </a:rPr>
              <a:t>Encourage collaboration</a:t>
            </a:r>
          </a:p>
          <a:p>
            <a:pPr marL="342900" lvl="0" indent="-342900">
              <a:spcAft>
                <a:spcPts val="600"/>
              </a:spcAft>
              <a:buFont typeface="Arial" panose="020B0604020202020204" pitchFamily="34" charset="0"/>
              <a:buChar char="•"/>
            </a:pPr>
            <a:r>
              <a:rPr lang="en-AU" sz="2400" dirty="0">
                <a:solidFill>
                  <a:schemeClr val="accent1"/>
                </a:solidFill>
                <a:latin typeface="Arial" panose="020B0604020202020204" pitchFamily="34" charset="0"/>
                <a:cs typeface="Arial" panose="020B0604020202020204" pitchFamily="34" charset="0"/>
              </a:rPr>
              <a:t>Use a common influencing framework</a:t>
            </a:r>
          </a:p>
          <a:p>
            <a:pPr marL="342900" lvl="0" indent="-342900">
              <a:spcAft>
                <a:spcPts val="600"/>
              </a:spcAft>
              <a:buFont typeface="Arial" panose="020B0604020202020204" pitchFamily="34" charset="0"/>
              <a:buChar char="•"/>
            </a:pPr>
            <a:r>
              <a:rPr lang="en-AU" sz="2400" dirty="0">
                <a:solidFill>
                  <a:schemeClr val="accent1"/>
                </a:solidFill>
                <a:latin typeface="Arial" panose="020B0604020202020204" pitchFamily="34" charset="0"/>
                <a:cs typeface="Arial" panose="020B0604020202020204" pitchFamily="34" charset="0"/>
              </a:rPr>
              <a:t>Plan for stakeholder meetings</a:t>
            </a:r>
          </a:p>
          <a:p>
            <a:pPr marL="342900" lvl="0" indent="-342900">
              <a:spcAft>
                <a:spcPts val="600"/>
              </a:spcAft>
              <a:buFont typeface="Arial" panose="020B0604020202020204" pitchFamily="34" charset="0"/>
              <a:buChar char="•"/>
            </a:pPr>
            <a:r>
              <a:rPr lang="en-AU" sz="2400" dirty="0">
                <a:solidFill>
                  <a:schemeClr val="accent1"/>
                </a:solidFill>
                <a:latin typeface="Arial" panose="020B0604020202020204" pitchFamily="34" charset="0"/>
                <a:cs typeface="Arial" panose="020B0604020202020204" pitchFamily="34" charset="0"/>
              </a:rPr>
              <a:t>Debrief following difficult conversations</a:t>
            </a:r>
          </a:p>
          <a:p>
            <a:pPr marL="342900" lvl="0" indent="-342900">
              <a:spcAft>
                <a:spcPts val="600"/>
              </a:spcAft>
              <a:buFont typeface="Arial" panose="020B0604020202020204" pitchFamily="34" charset="0"/>
              <a:buChar char="•"/>
            </a:pPr>
            <a:r>
              <a:rPr lang="en-AU" sz="2400" dirty="0">
                <a:solidFill>
                  <a:schemeClr val="accent1"/>
                </a:solidFill>
                <a:latin typeface="Arial" panose="020B0604020202020204" pitchFamily="34" charset="0"/>
                <a:cs typeface="Arial" panose="020B0604020202020204" pitchFamily="34" charset="0"/>
              </a:rPr>
              <a:t>Share successful pitches or approaches</a:t>
            </a:r>
          </a:p>
          <a:p>
            <a:pPr marL="645750" indent="-285750">
              <a:lnSpc>
                <a:spcPct val="100000"/>
              </a:lnSpc>
              <a:spcBef>
                <a:spcPts val="1200"/>
              </a:spcBef>
              <a:spcAft>
                <a:spcPts val="1200"/>
              </a:spcAft>
              <a:buFont typeface="Arial" panose="020B0604020202020204" pitchFamily="34" charset="0"/>
              <a:buChar char="•"/>
            </a:pPr>
            <a:endParaRPr lang="en-GB" sz="2000" dirty="0">
              <a:solidFill>
                <a:srgbClr val="1F497D"/>
              </a:solidFill>
              <a:latin typeface="Arial" panose="020B0604020202020204" pitchFamily="34" charset="0"/>
              <a:ea typeface="Cambria" panose="02040503050406030204" pitchFamily="18" charset="0"/>
              <a:cs typeface="Arial" panose="020B0604020202020204" pitchFamily="34" charset="0"/>
            </a:endParaRPr>
          </a:p>
        </p:txBody>
      </p:sp>
      <p:pic>
        <p:nvPicPr>
          <p:cNvPr id="4" name="Picture 3" descr="Paper people pyramid">
            <a:extLst>
              <a:ext uri="{FF2B5EF4-FFF2-40B4-BE49-F238E27FC236}">
                <a16:creationId xmlns:a16="http://schemas.microsoft.com/office/drawing/2014/main" id="{14F3905F-9001-F848-0C69-589C1CCA406F}"/>
              </a:ext>
            </a:extLst>
          </p:cNvPr>
          <p:cNvPicPr>
            <a:picLocks noChangeAspect="1"/>
          </p:cNvPicPr>
          <p:nvPr/>
        </p:nvPicPr>
        <p:blipFill>
          <a:blip r:embed="rId3" cstate="print">
            <a:extLst>
              <a:ext uri="{28A0092B-C50C-407E-A947-70E740481C1C}">
                <a14:useLocalDpi xmlns:a14="http://schemas.microsoft.com/office/drawing/2010/main" val="0"/>
              </a:ext>
            </a:extLst>
          </a:blip>
          <a:srcRect l="11758" r="11520"/>
          <a:stretch>
            <a:fillRect/>
          </a:stretch>
        </p:blipFill>
        <p:spPr>
          <a:xfrm>
            <a:off x="6166757" y="0"/>
            <a:ext cx="6025243" cy="6858000"/>
          </a:xfrm>
          <a:prstGeom prst="rect">
            <a:avLst/>
          </a:prstGeom>
        </p:spPr>
      </p:pic>
    </p:spTree>
    <p:extLst>
      <p:ext uri="{BB962C8B-B14F-4D97-AF65-F5344CB8AC3E}">
        <p14:creationId xmlns:p14="http://schemas.microsoft.com/office/powerpoint/2010/main" val="29518470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19438-813A-093E-C952-9352FF23106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831F457-4589-B884-4F4F-2A217FF1E4AE}"/>
              </a:ext>
            </a:extLst>
          </p:cNvPr>
          <p:cNvSpPr/>
          <p:nvPr/>
        </p:nvSpPr>
        <p:spPr>
          <a:xfrm>
            <a:off x="760164" y="2732892"/>
            <a:ext cx="11431836" cy="14764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lang="en-GB" sz="3600" b="1" dirty="0">
                <a:solidFill>
                  <a:srgbClr val="002060"/>
                </a:solidFill>
                <a:latin typeface="Arial" panose="020B0604020202020204" pitchFamily="34" charset="0"/>
                <a:cs typeface="Arial" panose="020B0604020202020204" pitchFamily="34" charset="0"/>
              </a:rPr>
              <a:t>15.	 Protecting influence under pressure </a:t>
            </a:r>
            <a:endParaRPr kumimoji="0" lang="en-AU" sz="36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33534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3"/>
          <p:cNvSpPr>
            <a:spLocks noGrp="1"/>
          </p:cNvSpPr>
          <p:nvPr>
            <p:ph sz="half" idx="2"/>
          </p:nvPr>
        </p:nvSpPr>
        <p:spPr>
          <a:xfrm>
            <a:off x="0" y="0"/>
            <a:ext cx="6254750" cy="6858000"/>
          </a:xfrm>
          <a:solidFill>
            <a:schemeClr val="accent5"/>
          </a:solidFill>
        </p:spPr>
        <p:txBody>
          <a:bodyPr>
            <a:normAutofit fontScale="85000" lnSpcReduction="10000"/>
          </a:bodyPr>
          <a:lstStyle/>
          <a:p>
            <a:pPr marL="0" indent="0" algn="ctr">
              <a:buNone/>
            </a:pPr>
            <a:endParaRPr lang="en-US" sz="3600" b="1">
              <a:solidFill>
                <a:schemeClr val="accent1"/>
              </a:solidFill>
            </a:endParaRPr>
          </a:p>
          <a:p>
            <a:pPr marL="0" indent="0" algn="ctr">
              <a:buNone/>
            </a:pPr>
            <a:endParaRPr lang="en-US" sz="3600" b="1">
              <a:solidFill>
                <a:schemeClr val="accent1"/>
              </a:solidFill>
            </a:endParaRPr>
          </a:p>
          <a:p>
            <a:pPr marL="0" indent="0" algn="ctr">
              <a:buNone/>
            </a:pPr>
            <a:r>
              <a:rPr lang="en-AU" sz="5400" b="1">
                <a:solidFill>
                  <a:schemeClr val="accent1"/>
                </a:solidFill>
              </a:rPr>
              <a:t>Your feedback is important to us</a:t>
            </a:r>
            <a:endParaRPr lang="en-AU" sz="4000" b="1">
              <a:solidFill>
                <a:schemeClr val="accent1"/>
              </a:solidFill>
            </a:endParaRPr>
          </a:p>
        </p:txBody>
      </p:sp>
      <p:sp>
        <p:nvSpPr>
          <p:cNvPr id="6" name="Content Placeholder 5"/>
          <p:cNvSpPr>
            <a:spLocks noGrp="1"/>
          </p:cNvSpPr>
          <p:nvPr>
            <p:ph sz="quarter" idx="4"/>
          </p:nvPr>
        </p:nvSpPr>
        <p:spPr>
          <a:xfrm>
            <a:off x="6607705" y="1598737"/>
            <a:ext cx="5089924" cy="3954569"/>
          </a:xfrm>
        </p:spPr>
        <p:txBody>
          <a:bodyPr>
            <a:normAutofit fontScale="85000" lnSpcReduction="10000"/>
          </a:bodyPr>
          <a:lstStyle/>
          <a:p>
            <a:pPr marL="360000" indent="0">
              <a:lnSpc>
                <a:spcPct val="120000"/>
              </a:lnSpc>
              <a:spcBef>
                <a:spcPts val="600"/>
              </a:spcBef>
              <a:spcAft>
                <a:spcPts val="600"/>
              </a:spcAft>
              <a:buNone/>
            </a:pPr>
            <a:r>
              <a:rPr lang="en-US" sz="4000">
                <a:solidFill>
                  <a:srgbClr val="1F497D"/>
                </a:solidFill>
                <a:latin typeface="Arial" panose="020B0604020202020204" pitchFamily="34" charset="0"/>
                <a:ea typeface="Calibri" panose="020F0502020204030204" pitchFamily="34" charset="0"/>
                <a:cs typeface="Arial" panose="020B0604020202020204" pitchFamily="34" charset="0"/>
              </a:rPr>
              <a:t>Thank you for taking a moment to fill out the evaluation form. </a:t>
            </a:r>
          </a:p>
          <a:p>
            <a:pPr marL="360000" indent="0">
              <a:lnSpc>
                <a:spcPct val="120000"/>
              </a:lnSpc>
              <a:spcBef>
                <a:spcPts val="600"/>
              </a:spcBef>
              <a:spcAft>
                <a:spcPts val="600"/>
              </a:spcAft>
              <a:buNone/>
            </a:pPr>
            <a:r>
              <a:rPr lang="en-US" sz="4000">
                <a:solidFill>
                  <a:srgbClr val="1F497D"/>
                </a:solidFill>
                <a:latin typeface="Arial" panose="020B0604020202020204" pitchFamily="34" charset="0"/>
                <a:ea typeface="Calibri" panose="020F0502020204030204" pitchFamily="34" charset="0"/>
                <a:cs typeface="Arial" panose="020B0604020202020204" pitchFamily="34" charset="0"/>
              </a:rPr>
              <a:t>Your facilitator or department contact will share the link with you. </a:t>
            </a:r>
          </a:p>
          <a:p>
            <a:pPr marL="720000" indent="-360000">
              <a:lnSpc>
                <a:spcPct val="100000"/>
              </a:lnSpc>
              <a:spcBef>
                <a:spcPts val="600"/>
              </a:spcBef>
              <a:spcAft>
                <a:spcPts val="600"/>
              </a:spcAft>
            </a:pPr>
            <a:endParaRPr lang="en-AU" sz="2400">
              <a:solidFill>
                <a:srgbClr val="1F497D"/>
              </a:solidFill>
              <a:latin typeface="Arial" panose="020B0604020202020204" pitchFamily="34" charset="0"/>
              <a:ea typeface="Calibri" panose="020F0502020204030204" pitchFamily="34" charset="0"/>
              <a:cs typeface="Arial" panose="020B0604020202020204" pitchFamily="34" charset="0"/>
            </a:endParaRPr>
          </a:p>
        </p:txBody>
      </p:sp>
      <p:pic>
        <p:nvPicPr>
          <p:cNvPr id="4" name="Graphic 3" descr="Bell outline">
            <a:extLst>
              <a:ext uri="{FF2B5EF4-FFF2-40B4-BE49-F238E27FC236}">
                <a16:creationId xmlns:a16="http://schemas.microsoft.com/office/drawing/2014/main" id="{35A4B493-6D03-98E4-FBA0-0DE20772B13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20074336">
            <a:off x="1331447" y="2163334"/>
            <a:ext cx="3591855" cy="3591855"/>
          </a:xfrm>
          <a:prstGeom prst="rect">
            <a:avLst/>
          </a:prstGeom>
        </p:spPr>
      </p:pic>
    </p:spTree>
    <p:extLst>
      <p:ext uri="{BB962C8B-B14F-4D97-AF65-F5344CB8AC3E}">
        <p14:creationId xmlns:p14="http://schemas.microsoft.com/office/powerpoint/2010/main" val="140341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200" fill="hold">
                                          <p:stCondLst>
                                            <p:cond delay="0"/>
                                          </p:stCondLst>
                                        </p:cTn>
                                        <p:tgtEl>
                                          <p:spTgt spid="4"/>
                                        </p:tgtEl>
                                        <p:attrNameLst>
                                          <p:attrName>r</p:attrName>
                                        </p:attrNameLst>
                                      </p:cBhvr>
                                    </p:animRot>
                                    <p:animRot by="-240000">
                                      <p:cBhvr>
                                        <p:cTn id="7" dur="400" fill="hold">
                                          <p:stCondLst>
                                            <p:cond delay="400"/>
                                          </p:stCondLst>
                                        </p:cTn>
                                        <p:tgtEl>
                                          <p:spTgt spid="4"/>
                                        </p:tgtEl>
                                        <p:attrNameLst>
                                          <p:attrName>r</p:attrName>
                                        </p:attrNameLst>
                                      </p:cBhvr>
                                    </p:animRot>
                                    <p:animRot by="240000">
                                      <p:cBhvr>
                                        <p:cTn id="8" dur="400" fill="hold">
                                          <p:stCondLst>
                                            <p:cond delay="800"/>
                                          </p:stCondLst>
                                        </p:cTn>
                                        <p:tgtEl>
                                          <p:spTgt spid="4"/>
                                        </p:tgtEl>
                                        <p:attrNameLst>
                                          <p:attrName>r</p:attrName>
                                        </p:attrNameLst>
                                      </p:cBhvr>
                                    </p:animRot>
                                    <p:animRot by="-240000">
                                      <p:cBhvr>
                                        <p:cTn id="9" dur="400" fill="hold">
                                          <p:stCondLst>
                                            <p:cond delay="1200"/>
                                          </p:stCondLst>
                                        </p:cTn>
                                        <p:tgtEl>
                                          <p:spTgt spid="4"/>
                                        </p:tgtEl>
                                        <p:attrNameLst>
                                          <p:attrName>r</p:attrName>
                                        </p:attrNameLst>
                                      </p:cBhvr>
                                    </p:animRot>
                                    <p:animRot by="120000">
                                      <p:cBhvr>
                                        <p:cTn id="10" dur="400" fill="hold">
                                          <p:stCondLst>
                                            <p:cond delay="16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6950BFC3-D8DA-4A85-94F7-54DA5524770B}">
      <p188:commentRel xmlns:p188="http://schemas.microsoft.com/office/powerpoint/2018/8/main" r:id="rId3"/>
    </p:ext>
  </p:extLs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761195" y="1993882"/>
            <a:ext cx="5040000" cy="2094876"/>
          </a:xfrm>
        </p:spPr>
        <p:txBody>
          <a:bodyPr>
            <a:normAutofit/>
          </a:bodyPr>
          <a:lstStyle/>
          <a:p>
            <a:pPr algn="ctr"/>
            <a:r>
              <a:rPr lang="en-AU" sz="3600" b="1">
                <a:solidFill>
                  <a:schemeClr val="accent1"/>
                </a:solidFill>
                <a:latin typeface="Arial" panose="020B0604020202020204" pitchFamily="34" charset="0"/>
                <a:cs typeface="Arial" panose="020B0604020202020204" pitchFamily="34" charset="0"/>
              </a:rPr>
              <a:t>Thank you!</a:t>
            </a:r>
          </a:p>
          <a:p>
            <a:pPr algn="ctr"/>
            <a:endParaRPr lang="en-AU" sz="3600" b="1">
              <a:solidFill>
                <a:schemeClr val="accent1"/>
              </a:solidFill>
              <a:latin typeface="Arial" panose="020B0604020202020204" pitchFamily="34" charset="0"/>
              <a:cs typeface="Arial" panose="020B0604020202020204" pitchFamily="34" charset="0"/>
            </a:endParaRPr>
          </a:p>
          <a:p>
            <a:pPr algn="ctr"/>
            <a:r>
              <a:rPr lang="en-AU" sz="3600" b="1">
                <a:solidFill>
                  <a:schemeClr val="accent1"/>
                </a:solidFill>
                <a:latin typeface="Arial" panose="020B0604020202020204" pitchFamily="34" charset="0"/>
                <a:cs typeface="Arial" panose="020B0604020202020204" pitchFamily="34" charset="0"/>
              </a:rPr>
              <a:t>Any questions?</a:t>
            </a:r>
          </a:p>
          <a:p>
            <a:pPr algn="ctr"/>
            <a:endParaRPr lang="en-AU" sz="3600" b="1">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2808375"/>
      </p:ext>
    </p:extLst>
  </p:cSld>
  <p:clrMapOvr>
    <a:masterClrMapping/>
  </p:clrMapOvr>
</p:sld>
</file>

<file path=ppt/theme/theme1.xml><?xml version="1.0" encoding="utf-8"?>
<a:theme xmlns:a="http://schemas.openxmlformats.org/drawingml/2006/main" name="Ethos CRS 2021 Main Template">
  <a:themeElements>
    <a:clrScheme name="Ethos CRS">
      <a:dk1>
        <a:sysClr val="windowText" lastClr="000000"/>
      </a:dk1>
      <a:lt1>
        <a:sysClr val="window" lastClr="FFFFFF"/>
      </a:lt1>
      <a:dk2>
        <a:srgbClr val="44546A"/>
      </a:dk2>
      <a:lt2>
        <a:srgbClr val="E7E6E6"/>
      </a:lt2>
      <a:accent1>
        <a:srgbClr val="1F497D"/>
      </a:accent1>
      <a:accent2>
        <a:srgbClr val="9CB9D0"/>
      </a:accent2>
      <a:accent3>
        <a:srgbClr val="D2D2D2"/>
      </a:accent3>
      <a:accent4>
        <a:srgbClr val="143052"/>
      </a:accent4>
      <a:accent5>
        <a:srgbClr val="C8D8E5"/>
      </a:accent5>
      <a:accent6>
        <a:srgbClr val="E1DD8B"/>
      </a:accent6>
      <a:hlink>
        <a:srgbClr val="2E6AB2"/>
      </a:hlink>
      <a:folHlink>
        <a:srgbClr val="ADADAD"/>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thos CRS 2026 POWERPOINT TEMPLATE 1.0 (1)" id="{41282EA3-0A69-470F-A993-6E16A9C9D885}" vid="{4BE69454-4DA1-4E55-8C33-A9BBD8EFB0DB}"/>
    </a:ext>
  </a:extLst>
</a:theme>
</file>

<file path=ppt/theme/theme2.xml><?xml version="1.0" encoding="utf-8"?>
<a:theme xmlns:a="http://schemas.openxmlformats.org/drawingml/2006/main" name="1_Office Theme">
  <a:themeElements>
    <a:clrScheme name="Ethos CRS">
      <a:dk1>
        <a:sysClr val="windowText" lastClr="000000"/>
      </a:dk1>
      <a:lt1>
        <a:sysClr val="window" lastClr="FFFFFF"/>
      </a:lt1>
      <a:dk2>
        <a:srgbClr val="44546A"/>
      </a:dk2>
      <a:lt2>
        <a:srgbClr val="E7E6E6"/>
      </a:lt2>
      <a:accent1>
        <a:srgbClr val="1F497D"/>
      </a:accent1>
      <a:accent2>
        <a:srgbClr val="9CB9D0"/>
      </a:accent2>
      <a:accent3>
        <a:srgbClr val="D2D2D2"/>
      </a:accent3>
      <a:accent4>
        <a:srgbClr val="143052"/>
      </a:accent4>
      <a:accent5>
        <a:srgbClr val="C8D8E5"/>
      </a:accent5>
      <a:accent6>
        <a:srgbClr val="E1DD8B"/>
      </a:accent6>
      <a:hlink>
        <a:srgbClr val="2E6AB2"/>
      </a:hlink>
      <a:folHlink>
        <a:srgbClr val="ADADAD"/>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thos CRS 2026 POWERPOINT TEMPLATE 1.0 (1)" id="{41282EA3-0A69-470F-A993-6E16A9C9D885}" vid="{4314EDC6-7826-42C4-B7F7-CEA1AFB01CA9}"/>
    </a:ext>
  </a:extLst>
</a:theme>
</file>

<file path=ppt/theme/theme3.xml><?xml version="1.0" encoding="utf-8"?>
<a:theme xmlns:a="http://schemas.openxmlformats.org/drawingml/2006/main" name="Custom Design">
  <a:themeElements>
    <a:clrScheme name="Ethos CRS">
      <a:dk1>
        <a:sysClr val="windowText" lastClr="000000"/>
      </a:dk1>
      <a:lt1>
        <a:sysClr val="window" lastClr="FFFFFF"/>
      </a:lt1>
      <a:dk2>
        <a:srgbClr val="44546A"/>
      </a:dk2>
      <a:lt2>
        <a:srgbClr val="E7E6E6"/>
      </a:lt2>
      <a:accent1>
        <a:srgbClr val="1F497D"/>
      </a:accent1>
      <a:accent2>
        <a:srgbClr val="9CB9D0"/>
      </a:accent2>
      <a:accent3>
        <a:srgbClr val="D2D2D2"/>
      </a:accent3>
      <a:accent4>
        <a:srgbClr val="143052"/>
      </a:accent4>
      <a:accent5>
        <a:srgbClr val="C8D8E5"/>
      </a:accent5>
      <a:accent6>
        <a:srgbClr val="E1DD8B"/>
      </a:accent6>
      <a:hlink>
        <a:srgbClr val="2E6AB2"/>
      </a:hlink>
      <a:folHlink>
        <a:srgbClr val="ADADAD"/>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ln w="57150">
          <a:noFill/>
        </a:ln>
      </a:spPr>
      <a:bodyPr>
        <a:noAutofit/>
      </a:bodyPr>
      <a:lstStyle>
        <a:defPPr marL="360000" indent="0">
          <a:lnSpc>
            <a:spcPct val="100000"/>
          </a:lnSpc>
          <a:spcBef>
            <a:spcPts val="1200"/>
          </a:spcBef>
          <a:spcAft>
            <a:spcPts val="1200"/>
          </a:spcAft>
          <a:buNone/>
          <a:defRPr dirty="0">
            <a:solidFill>
              <a:srgbClr val="1F497D"/>
            </a:solidFill>
            <a:latin typeface="Arial" panose="020B0604020202020204" pitchFamily="34" charset="0"/>
            <a:ea typeface="Cambria" panose="02040503050406030204" pitchFamily="18" charset="0"/>
            <a:cs typeface="Arial" panose="020B0604020202020204" pitchFamily="34" charset="0"/>
          </a:defRPr>
        </a:defPPr>
      </a:lstStyle>
    </a:txDef>
  </a:objectDefaults>
  <a:extraClrSchemeLst/>
  <a:extLst>
    <a:ext uri="{05A4C25C-085E-4340-85A3-A5531E510DB2}">
      <thm15:themeFamily xmlns:thm15="http://schemas.microsoft.com/office/thememl/2012/main" name="Ethos CRS 2026 POWERPOINT TEMPLATE 1.0 (1)" id="{41282EA3-0A69-470F-A993-6E16A9C9D885}" vid="{1B43471F-A289-474D-BADF-A62B703F884D}"/>
    </a:ext>
  </a:extLst>
</a:theme>
</file>

<file path=ppt/theme/theme4.xml><?xml version="1.0" encoding="utf-8"?>
<a:theme xmlns:a="http://schemas.openxmlformats.org/drawingml/2006/main" name="1_Custom Design">
  <a:themeElements>
    <a:clrScheme name="Ethos CRS">
      <a:dk1>
        <a:sysClr val="windowText" lastClr="000000"/>
      </a:dk1>
      <a:lt1>
        <a:sysClr val="window" lastClr="FFFFFF"/>
      </a:lt1>
      <a:dk2>
        <a:srgbClr val="44546A"/>
      </a:dk2>
      <a:lt2>
        <a:srgbClr val="E7E6E6"/>
      </a:lt2>
      <a:accent1>
        <a:srgbClr val="1F497D"/>
      </a:accent1>
      <a:accent2>
        <a:srgbClr val="9CB9D0"/>
      </a:accent2>
      <a:accent3>
        <a:srgbClr val="D2D2D2"/>
      </a:accent3>
      <a:accent4>
        <a:srgbClr val="143052"/>
      </a:accent4>
      <a:accent5>
        <a:srgbClr val="C8D8E5"/>
      </a:accent5>
      <a:accent6>
        <a:srgbClr val="E1DD8B"/>
      </a:accent6>
      <a:hlink>
        <a:srgbClr val="2E6AB2"/>
      </a:hlink>
      <a:folHlink>
        <a:srgbClr val="ADADAD"/>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ln w="57150">
          <a:noFill/>
        </a:ln>
      </a:spPr>
      <a:bodyPr>
        <a:noAutofit/>
      </a:bodyPr>
      <a:lstStyle>
        <a:defPPr marL="360000" indent="0">
          <a:lnSpc>
            <a:spcPct val="100000"/>
          </a:lnSpc>
          <a:spcBef>
            <a:spcPts val="1200"/>
          </a:spcBef>
          <a:spcAft>
            <a:spcPts val="1200"/>
          </a:spcAft>
          <a:buNone/>
          <a:defRPr dirty="0">
            <a:solidFill>
              <a:srgbClr val="1F497D"/>
            </a:solidFill>
            <a:latin typeface="Arial" panose="020B0604020202020204" pitchFamily="34" charset="0"/>
            <a:ea typeface="Cambria" panose="02040503050406030204" pitchFamily="18" charset="0"/>
            <a:cs typeface="Arial" panose="020B0604020202020204" pitchFamily="34" charset="0"/>
          </a:defRPr>
        </a:defPPr>
      </a:lstStyle>
    </a:txDef>
  </a:objectDefaults>
  <a:extraClrSchemeLst/>
  <a:extLst>
    <a:ext uri="{05A4C25C-085E-4340-85A3-A5531E510DB2}">
      <thm15:themeFamily xmlns:thm15="http://schemas.microsoft.com/office/thememl/2012/main" name="Ethos CRS 2026 POWERPOINT TEMPLATE 1.0 (1)" id="{41282EA3-0A69-470F-A993-6E16A9C9D885}" vid="{88B0DB56-FD75-4562-829E-2B30360C1CB1}"/>
    </a:ext>
  </a:extLst>
</a:theme>
</file>

<file path=ppt/theme/theme5.xml><?xml version="1.0" encoding="utf-8"?>
<a:theme xmlns:a="http://schemas.openxmlformats.org/drawingml/2006/main" name="2_Custom Design">
  <a:themeElements>
    <a:clrScheme name="Ethos CRS">
      <a:dk1>
        <a:sysClr val="windowText" lastClr="000000"/>
      </a:dk1>
      <a:lt1>
        <a:sysClr val="window" lastClr="FFFFFF"/>
      </a:lt1>
      <a:dk2>
        <a:srgbClr val="44546A"/>
      </a:dk2>
      <a:lt2>
        <a:srgbClr val="E7E6E6"/>
      </a:lt2>
      <a:accent1>
        <a:srgbClr val="1F497D"/>
      </a:accent1>
      <a:accent2>
        <a:srgbClr val="9CB9D0"/>
      </a:accent2>
      <a:accent3>
        <a:srgbClr val="D2D2D2"/>
      </a:accent3>
      <a:accent4>
        <a:srgbClr val="143052"/>
      </a:accent4>
      <a:accent5>
        <a:srgbClr val="C8D8E5"/>
      </a:accent5>
      <a:accent6>
        <a:srgbClr val="E1DD8B"/>
      </a:accent6>
      <a:hlink>
        <a:srgbClr val="2E6AB2"/>
      </a:hlink>
      <a:folHlink>
        <a:srgbClr val="ADADAD"/>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thos CRS 2026 POWERPOINT TEMPLATE 1.0 (1)" id="{41282EA3-0A69-470F-A993-6E16A9C9D885}" vid="{A5CC7E63-E8AD-4CA4-ABB1-8435BAD02A5F}"/>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82E3EE0C31FA24CB6C2A612A531C40B" ma:contentTypeVersion="19" ma:contentTypeDescription="Create a new document." ma:contentTypeScope="" ma:versionID="2492a5f16232907f6e11154cb1286d01">
  <xsd:schema xmlns:xsd="http://www.w3.org/2001/XMLSchema" xmlns:xs="http://www.w3.org/2001/XMLSchema" xmlns:p="http://schemas.microsoft.com/office/2006/metadata/properties" xmlns:ns2="71d146ef-aeb0-4637-a28a-c66334b275e8" xmlns:ns3="9b8bd27d-ccaf-4ca8-bfcd-3c6979856e38" targetNamespace="http://schemas.microsoft.com/office/2006/metadata/properties" ma:root="true" ma:fieldsID="b0dbc5e088b41c467a841b20772d3556" ns2:_="" ns3:_="">
    <xsd:import namespace="71d146ef-aeb0-4637-a28a-c66334b275e8"/>
    <xsd:import namespace="9b8bd27d-ccaf-4ca8-bfcd-3c6979856e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3:SharedWithUsers" minOccurs="0"/>
                <xsd:element ref="ns3:SharedWithDetails" minOccurs="0"/>
                <xsd:element ref="ns2:MediaServiceOCR" minOccurs="0"/>
                <xsd:element ref="ns2:MediaServiceObjectDetectorVersions" minOccurs="0"/>
                <xsd:element ref="ns2:MediaServiceSearchProperties" minOccurs="0"/>
                <xsd:element ref="ns2:MediaServiceLocation" minOccurs="0"/>
                <xsd:element ref="ns2:MediaServiceBillingMetadata" minOccurs="0"/>
                <xsd:element ref="ns2:Test" minOccurs="0"/>
                <xsd:element ref="ns2:File_x0020_path_x0020_fix"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d146ef-aeb0-4637-a28a-c66334b275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61e9bf8-c7ae-41e4-b8b6-f1e52f8c157a"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descrip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element name="Test" ma:index="24" nillable="true" ma:displayName="Flag" ma:description="Fo EVALs use" ma:format="Dropdown" ma:internalName="Test">
      <xsd:simpleType>
        <xsd:restriction base="dms:Choice">
          <xsd:enumeration value="Flag"/>
        </xsd:restriction>
      </xsd:simpleType>
    </xsd:element>
    <xsd:element name="File_x0020_path_x0020_fix" ma:index="25" nillable="true" ma:displayName="File path" ma:format="Dropdown" ma:internalName="File_x0020_path_x0020_fix">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b8bd27d-ccaf-4ca8-bfcd-3c6979856e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7d569ac-b21e-47df-b9c7-2fc5e4e14c2b}" ma:internalName="TaxCatchAll" ma:showField="CatchAllData" ma:web="9b8bd27d-ccaf-4ca8-bfcd-3c6979856e38">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9b8bd27d-ccaf-4ca8-bfcd-3c6979856e38" xsi:nil="true"/>
    <lcf76f155ced4ddcb4097134ff3c332f xmlns="71d146ef-aeb0-4637-a28a-c66334b275e8">
      <Terms xmlns="http://schemas.microsoft.com/office/infopath/2007/PartnerControls"/>
    </lcf76f155ced4ddcb4097134ff3c332f>
    <SharedWithUsers xmlns="9b8bd27d-ccaf-4ca8-bfcd-3c6979856e38">
      <UserInfo>
        <DisplayName>Doug Gordon</DisplayName>
        <AccountId>63</AccountId>
        <AccountType/>
      </UserInfo>
      <UserInfo>
        <DisplayName>Chas Savage</DisplayName>
        <AccountId>73</AccountId>
        <AccountType/>
      </UserInfo>
    </SharedWithUsers>
    <Test xmlns="71d146ef-aeb0-4637-a28a-c66334b275e8" xsi:nil="true"/>
    <File_x0020_path_x0020_fix xmlns="71d146ef-aeb0-4637-a28a-c66334b275e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422213A-5E18-4924-8B23-CD4F3D29ED77}">
  <ds:schemaRefs>
    <ds:schemaRef ds:uri="71d146ef-aeb0-4637-a28a-c66334b275e8"/>
    <ds:schemaRef ds:uri="9b8bd27d-ccaf-4ca8-bfcd-3c6979856e3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0F529EF-327A-41F6-9FE3-97C7D004935B}">
  <ds:schemaRefs>
    <ds:schemaRef ds:uri="71d146ef-aeb0-4637-a28a-c66334b275e8"/>
    <ds:schemaRef ds:uri="http://purl.org/dc/dcmitype/"/>
    <ds:schemaRef ds:uri="http://www.w3.org/XML/1998/namespace"/>
    <ds:schemaRef ds:uri="http://schemas.microsoft.com/office/2006/metadata/properties"/>
    <ds:schemaRef ds:uri="http://purl.org/dc/terms/"/>
    <ds:schemaRef ds:uri="9b8bd27d-ccaf-4ca8-bfcd-3c6979856e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AC81E1C7-21CD-46DC-AD7A-AE418B2635D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5875</TotalTime>
  <Words>2228</Words>
  <Application>Microsoft Office PowerPoint</Application>
  <PresentationFormat>Widescreen</PresentationFormat>
  <Paragraphs>332</Paragraphs>
  <Slides>54</Slides>
  <Notes>52</Notes>
  <HiddenSlides>0</HiddenSlides>
  <MMClips>0</MMClips>
  <ScaleCrop>false</ScaleCrop>
  <HeadingPairs>
    <vt:vector size="6" baseType="variant">
      <vt:variant>
        <vt:lpstr>Fonts Used</vt:lpstr>
      </vt:variant>
      <vt:variant>
        <vt:i4>2</vt:i4>
      </vt:variant>
      <vt:variant>
        <vt:lpstr>Theme</vt:lpstr>
      </vt:variant>
      <vt:variant>
        <vt:i4>5</vt:i4>
      </vt:variant>
      <vt:variant>
        <vt:lpstr>Slide Titles</vt:lpstr>
      </vt:variant>
      <vt:variant>
        <vt:i4>54</vt:i4>
      </vt:variant>
    </vt:vector>
  </HeadingPairs>
  <TitlesOfParts>
    <vt:vector size="61" baseType="lpstr">
      <vt:lpstr>Arial</vt:lpstr>
      <vt:lpstr>Calibri</vt:lpstr>
      <vt:lpstr>Ethos CRS 2021 Main Template</vt:lpstr>
      <vt:lpstr>1_Office Theme</vt:lpstr>
      <vt:lpstr>Custom Design</vt:lpstr>
      <vt:lpstr>1_Custom Design</vt:lpstr>
      <vt:lpstr>2_Custom Design</vt:lpstr>
      <vt:lpstr>PowerPoint Presentation</vt:lpstr>
      <vt:lpstr>PowerPoint Presentation</vt:lpstr>
      <vt:lpstr>PowerPoint Presentation</vt:lpstr>
      <vt:lpstr>How to get the most out of this session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Strong key messages 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questions to  your advantage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Ethos CRS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Isobel Merrillees-Larsen</dc:creator>
  <cp:lastModifiedBy>Cass McGufficke</cp:lastModifiedBy>
  <cp:revision>3</cp:revision>
  <cp:lastPrinted>2021-01-04T03:45:22Z</cp:lastPrinted>
  <dcterms:created xsi:type="dcterms:W3CDTF">2023-02-24T03:36:11Z</dcterms:created>
  <dcterms:modified xsi:type="dcterms:W3CDTF">2026-08-11T04:29:21Z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0x010100782E3EE0C31FA24CB6C2A612A531C40B</vt:lpwstr>
  </property>
  <property fmtid="{D5CDD505-2E9C-101B-9397-08002B2CF9AE}" pid="3" name="Order">
    <vt:r8>3079400</vt:r8>
  </property>
  <property fmtid="{D5CDD505-2E9C-101B-9397-08002B2CF9AE}" pid="4" name="MediaServiceImageTags">
    <vt:lpwstr/>
  </property>
</Properties>
</file>